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1" r:id="rId2"/>
    <p:sldId id="455" r:id="rId3"/>
    <p:sldId id="451" r:id="rId4"/>
    <p:sldId id="457" r:id="rId5"/>
    <p:sldId id="458" r:id="rId6"/>
    <p:sldId id="460" r:id="rId7"/>
  </p:sldIdLst>
  <p:sldSz cx="9144000" cy="6858000" type="screen4x3"/>
  <p:notesSz cx="6797675" cy="9856788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5511" userDrawn="1">
          <p15:clr>
            <a:srgbClr val="A4A3A4"/>
          </p15:clr>
        </p15:guide>
        <p15:guide id="4" orient="horz" pos="2523" userDrawn="1">
          <p15:clr>
            <a:srgbClr val="A4A3A4"/>
          </p15:clr>
        </p15:guide>
        <p15:guide id="6" orient="horz" pos="10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n" initials="ZK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F5F5F5"/>
    <a:srgbClr val="649823"/>
    <a:srgbClr val="FFFFFF"/>
    <a:srgbClr val="EFF0F1"/>
    <a:srgbClr val="E9E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76" y="114"/>
      </p:cViewPr>
      <p:guideLst>
        <p:guide orient="horz" pos="2183"/>
        <p:guide pos="2880"/>
        <p:guide pos="5511"/>
        <p:guide orient="horz" pos="2523"/>
        <p:guide orient="horz" pos="10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3216" y="-67"/>
      </p:cViewPr>
      <p:guideLst>
        <p:guide orient="horz" pos="310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F21F0-B5AA-44B3-A1D1-861E42B1959A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FAFEC-A59F-456E-8DE8-E6C8C6BD7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D5F50-9CB4-4354-93D5-81E7382320EB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26E4C-C26C-4AB6-BC3B-0231819F3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960846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1" name="think-cell Slide" r:id="rId4" imgW="286" imgH="286" progId="TCLayout.ActiveDocument.1">
                  <p:embed/>
                </p:oleObj>
              </mc:Choice>
              <mc:Fallback>
                <p:oleObj name="think-cell Slide" r:id="rId4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ject 2"/>
          <p:cNvSpPr txBox="1">
            <a:spLocks noGrp="1"/>
          </p:cNvSpPr>
          <p:nvPr>
            <p:ph type="title" hasCustomPrompt="1"/>
          </p:nvPr>
        </p:nvSpPr>
        <p:spPr>
          <a:xfrm>
            <a:off x="361505" y="1851757"/>
            <a:ext cx="8418070" cy="40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600">
                <a:solidFill>
                  <a:schemeClr val="accent6"/>
                </a:solidFill>
                <a:latin typeface="+mj-lt"/>
              </a:defRPr>
            </a:lvl1pPr>
          </a:lstStyle>
          <a:p>
            <a:pPr marL="11132" marR="4453">
              <a:lnSpc>
                <a:spcPct val="101099"/>
              </a:lnSpc>
              <a:tabLst>
                <a:tab pos="2316476" algn="l"/>
              </a:tabLst>
            </a:pPr>
            <a:r>
              <a:rPr lang="ru-RU" sz="2600" dirty="0" smtClean="0">
                <a:latin typeface="Arial"/>
                <a:cs typeface="Arial"/>
              </a:rPr>
              <a:t>Название презентации</a:t>
            </a:r>
            <a:endParaRPr sz="2600" dirty="0">
              <a:latin typeface="Arial"/>
              <a:cs typeface="Arial"/>
            </a:endParaRPr>
          </a:p>
        </p:txBody>
      </p:sp>
      <p:pic>
        <p:nvPicPr>
          <p:cNvPr id="8" name="Изображение 14" descr="1_Визитная карточка-04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261446" y="504889"/>
            <a:ext cx="521047" cy="546271"/>
          </a:xfrm>
          <a:prstGeom prst="rect">
            <a:avLst/>
          </a:prstGeom>
        </p:spPr>
      </p:pic>
      <p:grpSp>
        <p:nvGrpSpPr>
          <p:cNvPr id="3" name="Группа 2"/>
          <p:cNvGrpSpPr/>
          <p:nvPr userDrawn="1"/>
        </p:nvGrpSpPr>
        <p:grpSpPr>
          <a:xfrm>
            <a:off x="361506" y="1198816"/>
            <a:ext cx="8420988" cy="4460369"/>
            <a:chOff x="361505" y="1198816"/>
            <a:chExt cx="8420988" cy="4460369"/>
          </a:xfrm>
        </p:grpSpPr>
        <p:cxnSp>
          <p:nvCxnSpPr>
            <p:cNvPr id="11" name="Прямая соединительная линия 10"/>
            <p:cNvCxnSpPr/>
            <p:nvPr userDrawn="1"/>
          </p:nvCxnSpPr>
          <p:spPr>
            <a:xfrm>
              <a:off x="361505" y="1198816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 userDrawn="1"/>
          </p:nvCxnSpPr>
          <p:spPr>
            <a:xfrm>
              <a:off x="361505" y="5659185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361505" y="3711292"/>
            <a:ext cx="841807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zh-CN" noProof="0" dirty="0" smtClean="0"/>
              <a:t>Адресат презентации, дата</a:t>
            </a:r>
          </a:p>
        </p:txBody>
      </p:sp>
    </p:spTree>
    <p:extLst>
      <p:ext uri="{BB962C8B-B14F-4D97-AF65-F5344CB8AC3E}">
        <p14:creationId xmlns:p14="http://schemas.microsoft.com/office/powerpoint/2010/main" val="68034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7" name="think-cell Slide" r:id="rId4" imgW="229" imgH="229" progId="TCLayout.ActiveDocument.1">
                  <p:embed/>
                </p:oleObj>
              </mc:Choice>
              <mc:Fallback>
                <p:oleObj name="think-cell Slide" r:id="rId4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ject 2"/>
          <p:cNvSpPr txBox="1">
            <a:spLocks noGrp="1"/>
          </p:cNvSpPr>
          <p:nvPr>
            <p:ph type="title" hasCustomPrompt="1"/>
          </p:nvPr>
        </p:nvSpPr>
        <p:spPr>
          <a:xfrm>
            <a:off x="361506" y="1851757"/>
            <a:ext cx="8418070" cy="40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600">
                <a:solidFill>
                  <a:schemeClr val="accent6"/>
                </a:solidFill>
                <a:latin typeface="+mj-lt"/>
              </a:defRPr>
            </a:lvl1pPr>
          </a:lstStyle>
          <a:p>
            <a:pPr marL="11132" marR="4453">
              <a:lnSpc>
                <a:spcPct val="101099"/>
              </a:lnSpc>
              <a:tabLst>
                <a:tab pos="2316476" algn="l"/>
              </a:tabLst>
            </a:pPr>
            <a:r>
              <a:rPr lang="ru-RU" sz="2600" dirty="0" smtClean="0">
                <a:latin typeface="Arial"/>
                <a:cs typeface="Arial"/>
              </a:rPr>
              <a:t>Название презентации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361506" y="1198816"/>
            <a:ext cx="8420988" cy="4460369"/>
            <a:chOff x="361506" y="1198816"/>
            <a:chExt cx="8420988" cy="4460369"/>
          </a:xfrm>
        </p:grpSpPr>
        <p:cxnSp>
          <p:nvCxnSpPr>
            <p:cNvPr id="3" name="Прямая соединительная линия 2"/>
            <p:cNvCxnSpPr/>
            <p:nvPr userDrawn="1"/>
          </p:nvCxnSpPr>
          <p:spPr>
            <a:xfrm>
              <a:off x="361506" y="1198816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 userDrawn="1"/>
          </p:nvCxnSpPr>
          <p:spPr>
            <a:xfrm>
              <a:off x="361506" y="5659185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361505" y="3711292"/>
            <a:ext cx="841807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zh-CN" noProof="0" dirty="0" smtClean="0"/>
              <a:t>Адресат презентации, дата</a:t>
            </a:r>
          </a:p>
        </p:txBody>
      </p:sp>
      <p:pic>
        <p:nvPicPr>
          <p:cNvPr id="11" name="Изображение 14" descr="1_Визитная карточка-04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8261446" y="504889"/>
            <a:ext cx="521047" cy="54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81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265429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8" name="think-cell Slide" r:id="rId5" imgW="286" imgH="286" progId="TCLayout.ActiveDocument.1">
                  <p:embed/>
                </p:oleObj>
              </mc:Choice>
              <mc:Fallback>
                <p:oleObj name="think-cell Slide" r:id="rId5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360000" y="266843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marL="0" lvl="0" defTabSz="457200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781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360000" y="266843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marL="0" lvl="0" defTabSz="457200" hangingPunct="0">
              <a:lnSpc>
                <a:spcPts val="2500"/>
              </a:lnSpc>
            </a:pPr>
            <a:r>
              <a:rPr lang="ru-RU" altLang="zh-CN" smtClean="0"/>
              <a:t>Образец заголовка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28919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6609811"/>
            <a:ext cx="8136000" cy="1384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None/>
              <a:defRPr sz="9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lvl="0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6419834"/>
            <a:ext cx="8136000" cy="13849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buNone/>
              <a:defRPr sz="9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lvl="0"/>
            <a:r>
              <a:rPr lang="ru-RU" dirty="0" smtClean="0"/>
              <a:t>1 Сноска</a:t>
            </a:r>
            <a:endParaRPr lang="ru-RU" dirty="0"/>
          </a:p>
        </p:txBody>
      </p:sp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360000" y="266843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marL="0" lvl="0" defTabSz="457200" hangingPunct="0">
              <a:lnSpc>
                <a:spcPts val="2500"/>
              </a:lnSpc>
            </a:pPr>
            <a:r>
              <a:rPr lang="ru-RU" altLang="zh-CN" smtClean="0"/>
              <a:t>Образец заголовка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44643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5890287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8" name="think-cell Slide" r:id="rId10" imgW="286" imgH="286" progId="TCLayout.ActiveDocument.1">
                  <p:embed/>
                </p:oleObj>
              </mc:Choice>
              <mc:Fallback>
                <p:oleObj name="think-cell Slide" r:id="rId10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McK 2. Slide Title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 bwMode="auto">
          <a:xfrm>
            <a:off x="360000" y="266843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0" defTabSz="457200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  <p:sp>
        <p:nvSpPr>
          <p:cNvPr id="6" name="Shape 233"/>
          <p:cNvSpPr>
            <a:spLocks noChangeArrowheads="1"/>
          </p:cNvSpPr>
          <p:nvPr userDrawn="1"/>
        </p:nvSpPr>
        <p:spPr bwMode="auto">
          <a:xfrm>
            <a:off x="8820785" y="6646628"/>
            <a:ext cx="288000" cy="1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ctr" eaLnBrk="1">
              <a:lnSpc>
                <a:spcPts val="1050"/>
              </a:lnSpc>
            </a:pPr>
            <a:fld id="{9341A735-39CE-4E30-A45B-8F69B017A70B}" type="slidenum">
              <a:rPr lang="ru-RU" altLang="ru-RU" sz="900" b="1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pPr algn="ctr" eaLnBrk="1">
                <a:lnSpc>
                  <a:spcPts val="1050"/>
                </a:lnSpc>
              </a:pPr>
              <a:t>‹#›</a:t>
            </a:fld>
            <a:r>
              <a:rPr lang="ru-RU" altLang="ru-RU" sz="900" b="1" dirty="0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44106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51" r:id="rId3"/>
    <p:sldLayoutId id="2147483680" r:id="rId4"/>
    <p:sldLayoutId id="214748368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0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oleObject" Target="../embeddings/oleObject8.bin"/><Relationship Id="rId3" Type="http://schemas.openxmlformats.org/officeDocument/2006/relationships/tags" Target="../tags/tag13.xml"/><Relationship Id="rId21" Type="http://schemas.openxmlformats.org/officeDocument/2006/relationships/image" Target="../media/image4.emf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image" Target="../media/image1.emf"/><Relationship Id="rId2" Type="http://schemas.openxmlformats.org/officeDocument/2006/relationships/tags" Target="../tags/tag1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7.v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slideLayout" Target="../slideLayouts/slideLayout3.xml"/><Relationship Id="rId10" Type="http://schemas.openxmlformats.org/officeDocument/2006/relationships/tags" Target="../tags/tag20.xml"/><Relationship Id="rId19" Type="http://schemas.openxmlformats.org/officeDocument/2006/relationships/image" Target="../media/image3.emf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vmlDrawing" Target="../drawings/vmlDrawing8.v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oleObject" Target="../embeddings/oleObject12.bin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image" Target="../media/image8.png"/><Relationship Id="rId2" Type="http://schemas.openxmlformats.org/officeDocument/2006/relationships/tags" Target="../tags/tag30.xml"/><Relationship Id="rId16" Type="http://schemas.openxmlformats.org/officeDocument/2006/relationships/image" Target="../media/image6.emf"/><Relationship Id="rId1" Type="http://schemas.openxmlformats.org/officeDocument/2006/relationships/vmlDrawing" Target="../drawings/vmlDrawing9.v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oleObject" Target="../embeddings/oleObject11.bin"/><Relationship Id="rId10" Type="http://schemas.openxmlformats.org/officeDocument/2006/relationships/tags" Target="../tags/tag38.xml"/><Relationship Id="rId19" Type="http://schemas.openxmlformats.org/officeDocument/2006/relationships/image" Target="../media/image7.emf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oleObject" Target="../embeddings/oleObject13.bin"/><Relationship Id="rId3" Type="http://schemas.openxmlformats.org/officeDocument/2006/relationships/tags" Target="../tags/tag43.xml"/><Relationship Id="rId21" Type="http://schemas.openxmlformats.org/officeDocument/2006/relationships/image" Target="../media/image9.emf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slideLayout" Target="../slideLayouts/slideLayout5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10.v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image" Target="../media/image11.emf"/><Relationship Id="rId10" Type="http://schemas.openxmlformats.org/officeDocument/2006/relationships/tags" Target="../tags/tag50.xml"/><Relationship Id="rId19" Type="http://schemas.openxmlformats.org/officeDocument/2006/relationships/image" Target="../media/image6.emf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58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7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5.xml"/><Relationship Id="rId11" Type="http://schemas.openxmlformats.org/officeDocument/2006/relationships/image" Target="../media/image14.png"/><Relationship Id="rId5" Type="http://schemas.openxmlformats.org/officeDocument/2006/relationships/tags" Target="../tags/tag60.xml"/><Relationship Id="rId10" Type="http://schemas.openxmlformats.org/officeDocument/2006/relationships/image" Target="../media/image13.png"/><Relationship Id="rId4" Type="http://schemas.openxmlformats.org/officeDocument/2006/relationships/tags" Target="../tags/tag59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1505" y="2428939"/>
            <a:ext cx="8418070" cy="369332"/>
          </a:xfrm>
        </p:spPr>
        <p:txBody>
          <a:bodyPr/>
          <a:lstStyle/>
          <a:p>
            <a:r>
              <a:rPr lang="ru-RU" sz="2400" dirty="0" smtClean="0"/>
              <a:t>Развитие </a:t>
            </a:r>
            <a:r>
              <a:rPr lang="ru-RU" sz="2400" dirty="0"/>
              <a:t>жилищной </a:t>
            </a:r>
            <a:r>
              <a:rPr lang="ru-RU" sz="2400" dirty="0" smtClean="0"/>
              <a:t>сферы Российской </a:t>
            </a:r>
            <a:r>
              <a:rPr lang="ru-RU" sz="2400" dirty="0"/>
              <a:t>Федерации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61505" y="3711292"/>
            <a:ext cx="8418071" cy="541687"/>
          </a:xfrm>
        </p:spPr>
        <p:txBody>
          <a:bodyPr/>
          <a:lstStyle/>
          <a:p>
            <a:r>
              <a:rPr lang="ru-RU" dirty="0" smtClean="0"/>
              <a:t>Апрель 2018 г.</a:t>
            </a:r>
          </a:p>
          <a:p>
            <a:r>
              <a:rPr lang="ru-RU" dirty="0" smtClean="0"/>
              <a:t>Михаил Гольдберг, руководитель Аналитического центра АО «ДОМ.РФ»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Объект 2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895827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6" name="think-cell Slide" r:id="rId16" imgW="286" imgH="286" progId="TCLayout.ActiveDocument.1">
                  <p:embed/>
                </p:oleObj>
              </mc:Choice>
              <mc:Fallback>
                <p:oleObj name="think-cell Slide" r:id="rId16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100" dirty="0">
              <a:sym typeface="+mn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9999" y="266843"/>
            <a:ext cx="8424000" cy="307777"/>
          </a:xfrm>
        </p:spPr>
        <p:txBody>
          <a:bodyPr/>
          <a:lstStyle/>
          <a:p>
            <a:r>
              <a:rPr lang="ru-RU" dirty="0"/>
              <a:t>Развитие жилищной сферы в 2012-2017 году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9999" y="2746867"/>
            <a:ext cx="2753027" cy="3570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41" indent="-173041">
              <a:spcBef>
                <a:spcPts val="20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400" b="1" kern="0" dirty="0">
                <a:solidFill>
                  <a:schemeClr val="accent6"/>
                </a:solidFill>
              </a:rPr>
              <a:t>5,2 млн ипотечных кредитов </a:t>
            </a:r>
            <a:r>
              <a:rPr lang="ru-RU" sz="1400" kern="0" dirty="0"/>
              <a:t>выдано гражданам</a:t>
            </a:r>
          </a:p>
          <a:p>
            <a:pPr marL="173041" indent="-173041">
              <a:spcBef>
                <a:spcPts val="20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400" b="1" kern="0" dirty="0">
                <a:solidFill>
                  <a:schemeClr val="accent6"/>
                </a:solidFill>
              </a:rPr>
              <a:t>С 12,29% до </a:t>
            </a:r>
            <a:r>
              <a:rPr lang="ru-RU" sz="1400" b="1" kern="0" dirty="0" smtClean="0">
                <a:solidFill>
                  <a:schemeClr val="accent6"/>
                </a:solidFill>
              </a:rPr>
              <a:t>9,8% </a:t>
            </a:r>
            <a:r>
              <a:rPr lang="ru-RU" sz="1400" b="1" kern="0" dirty="0">
                <a:solidFill>
                  <a:schemeClr val="accent6"/>
                </a:solidFill>
              </a:rPr>
              <a:t>снизилась ставка </a:t>
            </a:r>
            <a:r>
              <a:rPr lang="ru-RU" sz="1400" b="1" kern="0" dirty="0" smtClean="0">
                <a:solidFill>
                  <a:schemeClr val="accent6"/>
                </a:solidFill>
              </a:rPr>
              <a:t/>
            </a:r>
            <a:br>
              <a:rPr lang="ru-RU" sz="1400" b="1" kern="0" dirty="0" smtClean="0">
                <a:solidFill>
                  <a:schemeClr val="accent6"/>
                </a:solidFill>
              </a:rPr>
            </a:br>
            <a:r>
              <a:rPr lang="ru-RU" sz="1400" kern="0" dirty="0" smtClean="0"/>
              <a:t>по </a:t>
            </a:r>
            <a:r>
              <a:rPr lang="ru-RU" sz="1400" kern="0" dirty="0"/>
              <a:t>ипотечным кредитам</a:t>
            </a:r>
          </a:p>
          <a:p>
            <a:pPr marL="173041" indent="-173041">
              <a:spcBef>
                <a:spcPts val="20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400" b="1" kern="0" dirty="0" smtClean="0">
                <a:solidFill>
                  <a:schemeClr val="accent6"/>
                </a:solidFill>
              </a:rPr>
              <a:t>С </a:t>
            </a:r>
            <a:r>
              <a:rPr lang="ru-RU" sz="1400" b="1" kern="0" dirty="0">
                <a:solidFill>
                  <a:schemeClr val="accent6"/>
                </a:solidFill>
              </a:rPr>
              <a:t>более 200 до 101 снизилось количество административных процедур </a:t>
            </a:r>
            <a:r>
              <a:rPr lang="ru-RU" sz="1400" kern="0" dirty="0"/>
              <a:t>в жилищном строительстве</a:t>
            </a:r>
          </a:p>
          <a:p>
            <a:pPr marL="173041" indent="-173041">
              <a:spcBef>
                <a:spcPts val="20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400" b="1" kern="0" dirty="0">
                <a:solidFill>
                  <a:schemeClr val="accent6"/>
                </a:solidFill>
              </a:rPr>
              <a:t>462 млн кв. м жилья введено </a:t>
            </a:r>
            <a:r>
              <a:rPr lang="ru-RU" sz="1400" kern="0" dirty="0" smtClean="0"/>
              <a:t>на </a:t>
            </a:r>
            <a:r>
              <a:rPr lang="ru-RU" sz="1400" kern="0" dirty="0"/>
              <a:t>территории Российской Федерации</a:t>
            </a: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44901729"/>
              </p:ext>
            </p:extLst>
          </p:nvPr>
        </p:nvGraphicFramePr>
        <p:xfrm>
          <a:off x="3848100" y="3390899"/>
          <a:ext cx="4819712" cy="1095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7" name="Диаграмма" r:id="rId18" imgW="4819712" imgH="1095390" progId="MSGraph.Chart.8">
                  <p:embed followColorScheme="full"/>
                </p:oleObj>
              </mc:Choice>
              <mc:Fallback>
                <p:oleObj name="Диаграмма" r:id="rId18" imgW="4819712" imgH="109539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848100" y="3390899"/>
                        <a:ext cx="4819712" cy="1095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25550" y="1152318"/>
            <a:ext cx="31226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1" dirty="0">
                <a:solidFill>
                  <a:schemeClr val="accent6"/>
                </a:solidFill>
              </a:rPr>
              <a:t>Итоги 2012-2017 годов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3554" y="2746867"/>
            <a:ext cx="386484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ru-RU"/>
            </a:defPPr>
            <a:lvl1pPr>
              <a:defRPr sz="1100" b="1">
                <a:solidFill>
                  <a:schemeClr val="accent6"/>
                </a:solidFill>
              </a:defRPr>
            </a:lvl1pPr>
          </a:lstStyle>
          <a:p>
            <a:r>
              <a:rPr lang="ru-RU" dirty="0">
                <a:solidFill>
                  <a:schemeClr val="tx1"/>
                </a:solidFill>
              </a:rPr>
              <a:t>Количество выданных ипотечных кредитов, </a:t>
            </a:r>
            <a:r>
              <a:rPr lang="ru-RU" b="0" dirty="0">
                <a:solidFill>
                  <a:schemeClr val="tx1"/>
                </a:solidFill>
              </a:rPr>
              <a:t>тыс</a:t>
            </a:r>
            <a:r>
              <a:rPr lang="ru-RU" b="0" dirty="0" smtClean="0">
                <a:solidFill>
                  <a:schemeClr val="tx1"/>
                </a:solidFill>
              </a:rPr>
              <a:t>. шт.</a:t>
            </a:r>
            <a:endParaRPr lang="ru-RU" b="0" dirty="0">
              <a:solidFill>
                <a:schemeClr val="tx1"/>
              </a:solidFill>
            </a:endParaRPr>
          </a:p>
        </p:txBody>
      </p:sp>
      <p:graphicFrame>
        <p:nvGraphicFramePr>
          <p:cNvPr id="15" name="Объект 14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083847981"/>
              </p:ext>
            </p:extLst>
          </p:nvPr>
        </p:nvGraphicFramePr>
        <p:xfrm>
          <a:off x="3771901" y="4876800"/>
          <a:ext cx="4952887" cy="13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8" name="Диаграмма" r:id="rId20" imgW="4952887" imgH="1381050" progId="MSGraph.Chart.8">
                  <p:embed followColorScheme="full"/>
                </p:oleObj>
              </mc:Choice>
              <mc:Fallback>
                <p:oleObj name="Диаграмма" r:id="rId20" imgW="4952887" imgH="138105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771901" y="4876800"/>
                        <a:ext cx="4952887" cy="13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>
            <p:custDataLst>
              <p:tags r:id="rId6"/>
            </p:custDataLst>
          </p:nvPr>
        </p:nvSpPr>
        <p:spPr bwMode="gray">
          <a:xfrm>
            <a:off x="8021638" y="5073650"/>
            <a:ext cx="396875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8" tIns="0" rIns="20638" bIns="0" rtlCol="0" anchor="b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altLang="en-US" sz="1100" dirty="0" smtClean="0">
                <a:solidFill>
                  <a:schemeClr val="tx1"/>
                </a:solidFill>
                <a:sym typeface="+mn-lt"/>
              </a:rPr>
              <a:t>82-85</a:t>
            </a:r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8" name="Прямоугольник 17"/>
          <p:cNvSpPr/>
          <p:nvPr>
            <p:custDataLst>
              <p:tags r:id="rId7"/>
            </p:custDataLst>
          </p:nvPr>
        </p:nvSpPr>
        <p:spPr bwMode="auto">
          <a:xfrm>
            <a:off x="7404100" y="6167438"/>
            <a:ext cx="31750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altLang="en-US" sz="1100" dirty="0">
                <a:solidFill>
                  <a:schemeClr val="tx1"/>
                </a:solidFill>
              </a:rPr>
              <a:t>2017 </a:t>
            </a:r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9" name="Прямоугольник 18"/>
          <p:cNvSpPr/>
          <p:nvPr>
            <p:custDataLst>
              <p:tags r:id="rId8"/>
            </p:custDataLst>
          </p:nvPr>
        </p:nvSpPr>
        <p:spPr bwMode="gray">
          <a:xfrm>
            <a:off x="7466013" y="5111750"/>
            <a:ext cx="193675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0638" tIns="0" rIns="20638" bIns="0" rtlCol="0" anchor="b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altLang="en-US" sz="1100" dirty="0">
                <a:solidFill>
                  <a:schemeClr val="tx1"/>
                </a:solidFill>
                <a:sym typeface="+mn-lt"/>
              </a:rPr>
              <a:t>76</a:t>
            </a:r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9"/>
            </p:custDataLst>
          </p:nvPr>
        </p:nvSpPr>
        <p:spPr bwMode="auto">
          <a:xfrm>
            <a:off x="6746875" y="6167438"/>
            <a:ext cx="31750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67C40BE-1EC6-4669-91A1-3F6B01D8FEC7}" type="datetime'''''''''''2''''''''''''0''''''''''''''''''''''''1''''6'''''''">
              <a:rPr lang="ru-RU" altLang="en-US" sz="1100">
                <a:solidFill>
                  <a:schemeClr val="tx1"/>
                </a:solidFill>
              </a:rPr>
              <a:pPr/>
              <a:t>2016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21" name="Прямоугольник 20"/>
          <p:cNvSpPr/>
          <p:nvPr>
            <p:custDataLst>
              <p:tags r:id="rId10"/>
            </p:custDataLst>
          </p:nvPr>
        </p:nvSpPr>
        <p:spPr bwMode="auto">
          <a:xfrm>
            <a:off x="6084888" y="6167438"/>
            <a:ext cx="31750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0C5B4A5-4B91-4FA9-8687-E3E242ECA93D}" type="datetime'''''''''''''''''''2''''''''''''''01''5'">
              <a:rPr lang="ru-RU" altLang="en-US" sz="1100">
                <a:solidFill>
                  <a:schemeClr val="tx1"/>
                </a:solidFill>
              </a:rPr>
              <a:pPr/>
              <a:t>2015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22" name="Прямоугольник 21"/>
          <p:cNvSpPr/>
          <p:nvPr>
            <p:custDataLst>
              <p:tags r:id="rId11"/>
            </p:custDataLst>
          </p:nvPr>
        </p:nvSpPr>
        <p:spPr bwMode="auto">
          <a:xfrm>
            <a:off x="5422900" y="6167438"/>
            <a:ext cx="31750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57E65E5B-1489-45C4-950D-06DE67CF77F5}" type="datetime'''''''''''''''''''''''''2''''''''''0''''''1''''''''4'''''''''">
              <a:rPr lang="ru-RU" altLang="en-US" sz="1100">
                <a:solidFill>
                  <a:schemeClr val="tx1"/>
                </a:solidFill>
              </a:rPr>
              <a:pPr/>
              <a:t>2014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16" name="Прямоугольник 15"/>
          <p:cNvSpPr/>
          <p:nvPr>
            <p:custDataLst>
              <p:tags r:id="rId12"/>
            </p:custDataLst>
          </p:nvPr>
        </p:nvSpPr>
        <p:spPr bwMode="auto">
          <a:xfrm>
            <a:off x="4765675" y="6167438"/>
            <a:ext cx="31750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A133875-C590-403D-832C-80A64D1A5E2B}" type="datetime'''''''''2''''''''0''''''''''''''''''''''''''''1''3'''''''''">
              <a:rPr lang="ru-RU" altLang="en-US" sz="1100">
                <a:solidFill>
                  <a:schemeClr val="tx1"/>
                </a:solidFill>
              </a:rPr>
              <a:pPr/>
              <a:t>2013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17" name="Прямоугольник 16"/>
          <p:cNvSpPr/>
          <p:nvPr>
            <p:custDataLst>
              <p:tags r:id="rId13"/>
            </p:custDataLst>
          </p:nvPr>
        </p:nvSpPr>
        <p:spPr bwMode="auto">
          <a:xfrm>
            <a:off x="4108450" y="6167438"/>
            <a:ext cx="31750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A62B01A-0C81-4DCC-8BA0-2877E0372A1C}" type="datetime'''''''''''''''2''''''''''''''''''''0''''''1''''2'''">
              <a:rPr lang="ru-RU" altLang="en-US" sz="1100">
                <a:solidFill>
                  <a:schemeClr val="tx1"/>
                </a:solidFill>
              </a:rPr>
              <a:pPr/>
              <a:t>2012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28" name="Прямоугольник 27"/>
          <p:cNvSpPr/>
          <p:nvPr>
            <p:custDataLst>
              <p:tags r:id="rId14"/>
            </p:custDataLst>
          </p:nvPr>
        </p:nvSpPr>
        <p:spPr bwMode="auto">
          <a:xfrm>
            <a:off x="7904163" y="6167438"/>
            <a:ext cx="631825" cy="3365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altLang="en-US" sz="1100" dirty="0" smtClean="0">
                <a:solidFill>
                  <a:schemeClr val="tx1"/>
                </a:solidFill>
              </a:rPr>
              <a:t>2018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chemeClr val="tx1"/>
                </a:solidFill>
                <a:sym typeface="+mn-lt"/>
              </a:rPr>
              <a:t>(прогноз)</a:t>
            </a:r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3554" y="4706938"/>
            <a:ext cx="218008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ru-RU"/>
            </a:defPPr>
            <a:lvl1pPr>
              <a:defRPr sz="1100" b="1">
                <a:solidFill>
                  <a:schemeClr val="accent6"/>
                </a:solidFill>
              </a:defRPr>
            </a:lvl1pPr>
          </a:lstStyle>
          <a:p>
            <a:r>
              <a:rPr lang="ru-RU" dirty="0">
                <a:solidFill>
                  <a:schemeClr val="tx1"/>
                </a:solidFill>
              </a:rPr>
              <a:t>Объем ввода жилья, </a:t>
            </a:r>
            <a:r>
              <a:rPr lang="ru-RU" b="0" dirty="0">
                <a:solidFill>
                  <a:schemeClr val="tx1"/>
                </a:solidFill>
              </a:rPr>
              <a:t>млн кв. м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9999" y="1852477"/>
            <a:ext cx="836064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dirty="0"/>
              <a:t>Рост доступности жилья за счет снижения ставок, </a:t>
            </a:r>
            <a:br>
              <a:rPr lang="ru-RU" sz="1600" b="1" dirty="0"/>
            </a:br>
            <a:r>
              <a:rPr lang="ru-RU" sz="1600" b="1" dirty="0"/>
              <a:t>стимулирование строительства – снижение административных процедур</a:t>
            </a:r>
          </a:p>
        </p:txBody>
      </p:sp>
      <p:pic>
        <p:nvPicPr>
          <p:cNvPr id="25" name="Picture 4" descr="https://d30y9cdsu7xlg0.cloudfront.net/png/686640-200.png"/>
          <p:cNvPicPr>
            <a:picLocks noChangeAspect="1" noChangeArrowheads="1"/>
          </p:cNvPicPr>
          <p:nvPr/>
        </p:nvPicPr>
        <p:blipFill rotWithShape="1">
          <a:blip r:embed="rId2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1" r="10470"/>
          <a:stretch/>
        </p:blipFill>
        <p:spPr bwMode="auto">
          <a:xfrm>
            <a:off x="359999" y="853323"/>
            <a:ext cx="708025" cy="90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856442" y="3149346"/>
            <a:ext cx="7934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ru-RU" sz="1100" dirty="0"/>
              <a:t>1 400</a:t>
            </a:r>
          </a:p>
          <a:p>
            <a:pPr algn="ctr"/>
            <a:r>
              <a:rPr lang="ru-RU" sz="900" dirty="0">
                <a:solidFill>
                  <a:schemeClr val="bg1">
                    <a:lumMod val="65000"/>
                  </a:schemeClr>
                </a:solidFill>
              </a:rPr>
              <a:t>(2,8 трлн руб.)</a:t>
            </a:r>
            <a:endParaRPr lang="ru-RU" sz="9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03210" y="3335723"/>
            <a:ext cx="69570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ru-RU" sz="1100" dirty="0"/>
              <a:t>1 </a:t>
            </a:r>
            <a:r>
              <a:rPr lang="ru-RU" sz="1100" dirty="0" smtClean="0"/>
              <a:t>100</a:t>
            </a:r>
            <a:endParaRPr lang="ru-RU" sz="1100" dirty="0"/>
          </a:p>
          <a:p>
            <a:pPr algn="ctr"/>
            <a:r>
              <a:rPr lang="ru-RU" sz="9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ru-RU" sz="900" dirty="0" smtClean="0">
                <a:solidFill>
                  <a:schemeClr val="bg1">
                    <a:lumMod val="65000"/>
                  </a:schemeClr>
                </a:solidFill>
              </a:rPr>
              <a:t>2 </a:t>
            </a:r>
            <a:r>
              <a:rPr lang="ru-RU" sz="900" dirty="0">
                <a:solidFill>
                  <a:schemeClr val="bg1">
                    <a:lumMod val="65000"/>
                  </a:schemeClr>
                </a:solidFill>
              </a:rPr>
              <a:t>трлн руб.)</a:t>
            </a:r>
            <a:endParaRPr lang="ru-RU" sz="9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" name="Объект 16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869212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think-cell Slide" r:id="rId8" imgW="286" imgH="286" progId="TCLayout.ActiveDocument.1">
                  <p:embed/>
                </p:oleObj>
              </mc:Choice>
              <mc:Fallback>
                <p:oleObj name="think-cell Slide" r:id="rId8" imgW="286" imgH="2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0000" y="266843"/>
            <a:ext cx="8424000" cy="307777"/>
          </a:xfrm>
        </p:spPr>
        <p:txBody>
          <a:bodyPr/>
          <a:lstStyle/>
          <a:p>
            <a:r>
              <a:rPr lang="ru-RU" dirty="0"/>
              <a:t>Основные направления развития жилищной </a:t>
            </a:r>
            <a:r>
              <a:rPr lang="ru-RU" dirty="0" smtClean="0"/>
              <a:t>сферы до </a:t>
            </a:r>
            <a:r>
              <a:rPr lang="ru-RU" dirty="0"/>
              <a:t>2025 </a:t>
            </a:r>
            <a:r>
              <a:rPr lang="ru-RU" dirty="0" smtClean="0"/>
              <a:t>г.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60000" y="1436991"/>
            <a:ext cx="4032000" cy="2196000"/>
          </a:xfrm>
          <a:prstGeom prst="rect">
            <a:avLst/>
          </a:prstGeom>
          <a:solidFill>
            <a:srgbClr val="F5F5F5"/>
          </a:solidFill>
          <a:ln w="9525">
            <a:solidFill>
              <a:srgbClr val="EFE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29"/>
          </a:p>
        </p:txBody>
      </p:sp>
      <p:sp>
        <p:nvSpPr>
          <p:cNvPr id="58" name="TextBox 57"/>
          <p:cNvSpPr txBox="1"/>
          <p:nvPr/>
        </p:nvSpPr>
        <p:spPr>
          <a:xfrm>
            <a:off x="360000" y="1113141"/>
            <a:ext cx="1790555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500" b="1" dirty="0">
                <a:solidFill>
                  <a:schemeClr val="accent6"/>
                </a:solidFill>
              </a:rPr>
              <a:t>Ипотека и аренда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08501" y="1113141"/>
            <a:ext cx="1477969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500" b="1" dirty="0">
                <a:solidFill>
                  <a:schemeClr val="accent6"/>
                </a:solidFill>
              </a:rPr>
              <a:t>Строительство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60000" y="4227342"/>
            <a:ext cx="4032000" cy="2196000"/>
          </a:xfrm>
          <a:prstGeom prst="rect">
            <a:avLst/>
          </a:prstGeom>
          <a:solidFill>
            <a:srgbClr val="F5F5F5"/>
          </a:solidFill>
          <a:ln w="9525">
            <a:solidFill>
              <a:srgbClr val="EFE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29"/>
          </a:p>
        </p:txBody>
      </p:sp>
      <p:sp>
        <p:nvSpPr>
          <p:cNvPr id="66" name="TextBox 65"/>
          <p:cNvSpPr txBox="1"/>
          <p:nvPr/>
        </p:nvSpPr>
        <p:spPr>
          <a:xfrm>
            <a:off x="360000" y="3903492"/>
            <a:ext cx="1763303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500" b="1" dirty="0">
                <a:solidFill>
                  <a:schemeClr val="accent6"/>
                </a:solidFill>
              </a:rPr>
              <a:t>Жилищный фонд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08501" y="3903492"/>
            <a:ext cx="1675139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500" b="1" dirty="0">
                <a:solidFill>
                  <a:schemeClr val="accent6"/>
                </a:solidFill>
              </a:rPr>
              <a:t>Городская среда</a:t>
            </a:r>
          </a:p>
        </p:txBody>
      </p:sp>
      <p:grpSp>
        <p:nvGrpSpPr>
          <p:cNvPr id="134" name="Group 152"/>
          <p:cNvGrpSpPr/>
          <p:nvPr/>
        </p:nvGrpSpPr>
        <p:grpSpPr>
          <a:xfrm>
            <a:off x="3727013" y="4332117"/>
            <a:ext cx="531637" cy="495235"/>
            <a:chOff x="5233988" y="1947677"/>
            <a:chExt cx="2321718" cy="2162746"/>
          </a:xfrm>
          <a:solidFill>
            <a:schemeClr val="accent6"/>
          </a:solidFill>
        </p:grpSpPr>
        <p:sp>
          <p:nvSpPr>
            <p:cNvPr id="135" name="Rectangle 32"/>
            <p:cNvSpPr/>
            <p:nvPr/>
          </p:nvSpPr>
          <p:spPr>
            <a:xfrm>
              <a:off x="5233988" y="1947677"/>
              <a:ext cx="2321718" cy="2162746"/>
            </a:xfrm>
            <a:custGeom>
              <a:avLst/>
              <a:gdLst/>
              <a:ahLst/>
              <a:cxnLst/>
              <a:rect l="l" t="t" r="r" b="b"/>
              <a:pathLst>
                <a:path w="2321719" h="2162746">
                  <a:moveTo>
                    <a:pt x="1" y="538348"/>
                  </a:moveTo>
                  <a:lnTo>
                    <a:pt x="366713" y="538348"/>
                  </a:lnTo>
                  <a:lnTo>
                    <a:pt x="366713" y="756776"/>
                  </a:lnTo>
                  <a:lnTo>
                    <a:pt x="1" y="756776"/>
                  </a:lnTo>
                  <a:close/>
                  <a:moveTo>
                    <a:pt x="641209" y="99351"/>
                  </a:moveTo>
                  <a:lnTo>
                    <a:pt x="236011" y="343723"/>
                  </a:lnTo>
                  <a:lnTo>
                    <a:pt x="538163" y="343723"/>
                  </a:lnTo>
                  <a:lnTo>
                    <a:pt x="538163" y="254979"/>
                  </a:lnTo>
                  <a:lnTo>
                    <a:pt x="538163" y="189062"/>
                  </a:lnTo>
                  <a:lnTo>
                    <a:pt x="641209" y="189062"/>
                  </a:lnTo>
                  <a:close/>
                  <a:moveTo>
                    <a:pt x="825936" y="87159"/>
                  </a:moveTo>
                  <a:lnTo>
                    <a:pt x="825936" y="189062"/>
                  </a:lnTo>
                  <a:lnTo>
                    <a:pt x="945357" y="189062"/>
                  </a:lnTo>
                  <a:lnTo>
                    <a:pt x="945357" y="254979"/>
                  </a:lnTo>
                  <a:lnTo>
                    <a:pt x="945357" y="343723"/>
                  </a:lnTo>
                  <a:lnTo>
                    <a:pt x="1668045" y="343723"/>
                  </a:lnTo>
                  <a:close/>
                  <a:moveTo>
                    <a:pt x="641209" y="0"/>
                  </a:moveTo>
                  <a:lnTo>
                    <a:pt x="825936" y="0"/>
                  </a:lnTo>
                  <a:lnTo>
                    <a:pt x="825936" y="37992"/>
                  </a:lnTo>
                  <a:lnTo>
                    <a:pt x="1819562" y="343723"/>
                  </a:lnTo>
                  <a:lnTo>
                    <a:pt x="2255147" y="343723"/>
                  </a:lnTo>
                  <a:cubicBezTo>
                    <a:pt x="2291914" y="343723"/>
                    <a:pt x="2321719" y="373528"/>
                    <a:pt x="2321719" y="410295"/>
                  </a:cubicBezTo>
                  <a:lnTo>
                    <a:pt x="2321719" y="475557"/>
                  </a:lnTo>
                  <a:lnTo>
                    <a:pt x="825936" y="475557"/>
                  </a:lnTo>
                  <a:lnTo>
                    <a:pt x="825936" y="1998090"/>
                  </a:lnTo>
                  <a:lnTo>
                    <a:pt x="874680" y="1998090"/>
                  </a:lnTo>
                  <a:lnTo>
                    <a:pt x="874682" y="1998090"/>
                  </a:lnTo>
                  <a:lnTo>
                    <a:pt x="874682" y="1998091"/>
                  </a:lnTo>
                  <a:lnTo>
                    <a:pt x="1001713" y="2080418"/>
                  </a:lnTo>
                  <a:lnTo>
                    <a:pt x="1001713" y="2162746"/>
                  </a:lnTo>
                  <a:lnTo>
                    <a:pt x="465433" y="2162746"/>
                  </a:lnTo>
                  <a:lnTo>
                    <a:pt x="465433" y="2080418"/>
                  </a:lnTo>
                  <a:lnTo>
                    <a:pt x="465431" y="2080418"/>
                  </a:lnTo>
                  <a:lnTo>
                    <a:pt x="590883" y="1999116"/>
                  </a:lnTo>
                  <a:lnTo>
                    <a:pt x="590883" y="1998090"/>
                  </a:lnTo>
                  <a:lnTo>
                    <a:pt x="592464" y="1998090"/>
                  </a:lnTo>
                  <a:lnTo>
                    <a:pt x="641209" y="1998090"/>
                  </a:lnTo>
                  <a:lnTo>
                    <a:pt x="641209" y="475557"/>
                  </a:lnTo>
                  <a:lnTo>
                    <a:pt x="0" y="475557"/>
                  </a:lnTo>
                  <a:lnTo>
                    <a:pt x="0" y="410295"/>
                  </a:lnTo>
                  <a:cubicBezTo>
                    <a:pt x="0" y="373528"/>
                    <a:pt x="29805" y="343723"/>
                    <a:pt x="66572" y="343723"/>
                  </a:cubicBezTo>
                  <a:lnTo>
                    <a:pt x="151542" y="343723"/>
                  </a:lnTo>
                  <a:lnTo>
                    <a:pt x="641209" y="51194"/>
                  </a:ln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  <p:sp>
          <p:nvSpPr>
            <p:cNvPr id="136" name="Rectangle 114"/>
            <p:cNvSpPr/>
            <p:nvPr/>
          </p:nvSpPr>
          <p:spPr>
            <a:xfrm>
              <a:off x="6608037" y="2610317"/>
              <a:ext cx="947669" cy="1500106"/>
            </a:xfrm>
            <a:custGeom>
              <a:avLst/>
              <a:gdLst/>
              <a:ahLst/>
              <a:cxnLst/>
              <a:rect l="l" t="t" r="r" b="b"/>
              <a:pathLst>
                <a:path w="736791" h="1166303">
                  <a:moveTo>
                    <a:pt x="523933" y="749750"/>
                  </a:moveTo>
                  <a:lnTo>
                    <a:pt x="523933" y="900340"/>
                  </a:lnTo>
                  <a:lnTo>
                    <a:pt x="658908" y="900340"/>
                  </a:lnTo>
                  <a:lnTo>
                    <a:pt x="658908" y="749750"/>
                  </a:lnTo>
                  <a:close/>
                  <a:moveTo>
                    <a:pt x="300908" y="749750"/>
                  </a:moveTo>
                  <a:lnTo>
                    <a:pt x="300908" y="900340"/>
                  </a:lnTo>
                  <a:lnTo>
                    <a:pt x="435883" y="900340"/>
                  </a:lnTo>
                  <a:lnTo>
                    <a:pt x="435883" y="749750"/>
                  </a:lnTo>
                  <a:close/>
                  <a:moveTo>
                    <a:pt x="77883" y="749750"/>
                  </a:moveTo>
                  <a:lnTo>
                    <a:pt x="77883" y="900340"/>
                  </a:lnTo>
                  <a:lnTo>
                    <a:pt x="212858" y="900340"/>
                  </a:lnTo>
                  <a:lnTo>
                    <a:pt x="212858" y="749750"/>
                  </a:lnTo>
                  <a:close/>
                  <a:moveTo>
                    <a:pt x="523933" y="520668"/>
                  </a:moveTo>
                  <a:lnTo>
                    <a:pt x="523933" y="671258"/>
                  </a:lnTo>
                  <a:lnTo>
                    <a:pt x="658908" y="671258"/>
                  </a:lnTo>
                  <a:lnTo>
                    <a:pt x="658908" y="520668"/>
                  </a:lnTo>
                  <a:close/>
                  <a:moveTo>
                    <a:pt x="300908" y="520668"/>
                  </a:moveTo>
                  <a:lnTo>
                    <a:pt x="300908" y="671258"/>
                  </a:lnTo>
                  <a:lnTo>
                    <a:pt x="435883" y="671258"/>
                  </a:lnTo>
                  <a:lnTo>
                    <a:pt x="435883" y="520668"/>
                  </a:lnTo>
                  <a:close/>
                  <a:moveTo>
                    <a:pt x="77883" y="520668"/>
                  </a:moveTo>
                  <a:lnTo>
                    <a:pt x="77883" y="671258"/>
                  </a:lnTo>
                  <a:lnTo>
                    <a:pt x="212858" y="671258"/>
                  </a:lnTo>
                  <a:lnTo>
                    <a:pt x="212858" y="520668"/>
                  </a:lnTo>
                  <a:close/>
                  <a:moveTo>
                    <a:pt x="523933" y="291586"/>
                  </a:moveTo>
                  <a:lnTo>
                    <a:pt x="523933" y="442176"/>
                  </a:lnTo>
                  <a:lnTo>
                    <a:pt x="658908" y="442176"/>
                  </a:lnTo>
                  <a:lnTo>
                    <a:pt x="658908" y="291586"/>
                  </a:lnTo>
                  <a:close/>
                  <a:moveTo>
                    <a:pt x="300908" y="291586"/>
                  </a:moveTo>
                  <a:lnTo>
                    <a:pt x="300908" y="442176"/>
                  </a:lnTo>
                  <a:lnTo>
                    <a:pt x="435883" y="442176"/>
                  </a:lnTo>
                  <a:lnTo>
                    <a:pt x="435883" y="291586"/>
                  </a:lnTo>
                  <a:close/>
                  <a:moveTo>
                    <a:pt x="77883" y="291586"/>
                  </a:moveTo>
                  <a:lnTo>
                    <a:pt x="77883" y="442176"/>
                  </a:lnTo>
                  <a:lnTo>
                    <a:pt x="212858" y="442176"/>
                  </a:lnTo>
                  <a:lnTo>
                    <a:pt x="212858" y="291586"/>
                  </a:lnTo>
                  <a:close/>
                  <a:moveTo>
                    <a:pt x="523933" y="62504"/>
                  </a:moveTo>
                  <a:lnTo>
                    <a:pt x="523933" y="213094"/>
                  </a:lnTo>
                  <a:lnTo>
                    <a:pt x="658908" y="213094"/>
                  </a:lnTo>
                  <a:lnTo>
                    <a:pt x="658908" y="62504"/>
                  </a:lnTo>
                  <a:close/>
                  <a:moveTo>
                    <a:pt x="300908" y="62504"/>
                  </a:moveTo>
                  <a:lnTo>
                    <a:pt x="300908" y="213094"/>
                  </a:lnTo>
                  <a:lnTo>
                    <a:pt x="435883" y="213094"/>
                  </a:lnTo>
                  <a:lnTo>
                    <a:pt x="435883" y="62504"/>
                  </a:lnTo>
                  <a:close/>
                  <a:moveTo>
                    <a:pt x="258736" y="0"/>
                  </a:moveTo>
                  <a:lnTo>
                    <a:pt x="736791" y="0"/>
                  </a:lnTo>
                  <a:lnTo>
                    <a:pt x="736791" y="240922"/>
                  </a:lnTo>
                  <a:lnTo>
                    <a:pt x="736791" y="260149"/>
                  </a:lnTo>
                  <a:lnTo>
                    <a:pt x="736791" y="1166303"/>
                  </a:lnTo>
                  <a:lnTo>
                    <a:pt x="513651" y="1166303"/>
                  </a:lnTo>
                  <a:lnTo>
                    <a:pt x="513651" y="960095"/>
                  </a:lnTo>
                  <a:lnTo>
                    <a:pt x="378676" y="960095"/>
                  </a:lnTo>
                  <a:lnTo>
                    <a:pt x="378676" y="1166303"/>
                  </a:lnTo>
                  <a:lnTo>
                    <a:pt x="358114" y="1166303"/>
                  </a:lnTo>
                  <a:lnTo>
                    <a:pt x="358114" y="960095"/>
                  </a:lnTo>
                  <a:lnTo>
                    <a:pt x="223139" y="960095"/>
                  </a:lnTo>
                  <a:lnTo>
                    <a:pt x="223139" y="1166303"/>
                  </a:lnTo>
                  <a:lnTo>
                    <a:pt x="0" y="1166303"/>
                  </a:lnTo>
                  <a:lnTo>
                    <a:pt x="0" y="240922"/>
                  </a:lnTo>
                  <a:lnTo>
                    <a:pt x="258736" y="240922"/>
                  </a:ln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217"/>
          <p:cNvGrpSpPr/>
          <p:nvPr/>
        </p:nvGrpSpPr>
        <p:grpSpPr>
          <a:xfrm>
            <a:off x="3674380" y="1589814"/>
            <a:ext cx="584270" cy="461561"/>
            <a:chOff x="-2115748" y="3250712"/>
            <a:chExt cx="2433086" cy="1922089"/>
          </a:xfrm>
          <a:solidFill>
            <a:schemeClr val="accent6"/>
          </a:solidFill>
        </p:grpSpPr>
        <p:sp>
          <p:nvSpPr>
            <p:cNvPr id="123" name="Ellipse 1"/>
            <p:cNvSpPr/>
            <p:nvPr/>
          </p:nvSpPr>
          <p:spPr bwMode="gray">
            <a:xfrm>
              <a:off x="-1674932" y="3250712"/>
              <a:ext cx="758143" cy="1922089"/>
            </a:xfrm>
            <a:custGeom>
              <a:avLst/>
              <a:gdLst/>
              <a:ahLst/>
              <a:cxnLst/>
              <a:rect l="l" t="t" r="r" b="b"/>
              <a:pathLst>
                <a:path w="758143" h="1922089">
                  <a:moveTo>
                    <a:pt x="305984" y="407031"/>
                  </a:moveTo>
                  <a:cubicBezTo>
                    <a:pt x="307599" y="407082"/>
                    <a:pt x="309217" y="407182"/>
                    <a:pt x="310758" y="408161"/>
                  </a:cubicBezTo>
                  <a:lnTo>
                    <a:pt x="544793" y="408161"/>
                  </a:lnTo>
                  <a:cubicBezTo>
                    <a:pt x="548676" y="406966"/>
                    <a:pt x="552634" y="406897"/>
                    <a:pt x="556500" y="408161"/>
                  </a:cubicBezTo>
                  <a:lnTo>
                    <a:pt x="559038" y="408161"/>
                  </a:lnTo>
                  <a:lnTo>
                    <a:pt x="560685" y="408843"/>
                  </a:lnTo>
                  <a:cubicBezTo>
                    <a:pt x="588199" y="410440"/>
                    <a:pt x="613362" y="427297"/>
                    <a:pt x="625716" y="454117"/>
                  </a:cubicBezTo>
                  <a:lnTo>
                    <a:pt x="758143" y="741605"/>
                  </a:lnTo>
                  <a:lnTo>
                    <a:pt x="747349" y="757216"/>
                  </a:lnTo>
                  <a:lnTo>
                    <a:pt x="673603" y="928897"/>
                  </a:lnTo>
                  <a:cubicBezTo>
                    <a:pt x="672077" y="932448"/>
                    <a:pt x="670769" y="936037"/>
                    <a:pt x="671249" y="940131"/>
                  </a:cubicBezTo>
                  <a:lnTo>
                    <a:pt x="608206" y="803268"/>
                  </a:lnTo>
                  <a:lnTo>
                    <a:pt x="704000" y="1371428"/>
                  </a:lnTo>
                  <a:lnTo>
                    <a:pt x="608342" y="1371428"/>
                  </a:lnTo>
                  <a:cubicBezTo>
                    <a:pt x="608342" y="1530594"/>
                    <a:pt x="608341" y="1689761"/>
                    <a:pt x="608341" y="1848927"/>
                  </a:cubicBezTo>
                  <a:cubicBezTo>
                    <a:pt x="608341" y="1889333"/>
                    <a:pt x="575585" y="1922089"/>
                    <a:pt x="535179" y="1922089"/>
                  </a:cubicBezTo>
                  <a:lnTo>
                    <a:pt x="535180" y="1922088"/>
                  </a:lnTo>
                  <a:cubicBezTo>
                    <a:pt x="494774" y="1922088"/>
                    <a:pt x="462018" y="1889332"/>
                    <a:pt x="462018" y="1848926"/>
                  </a:cubicBezTo>
                  <a:lnTo>
                    <a:pt x="462018" y="1371428"/>
                  </a:lnTo>
                  <a:lnTo>
                    <a:pt x="393533" y="1371428"/>
                  </a:lnTo>
                  <a:cubicBezTo>
                    <a:pt x="393533" y="1530594"/>
                    <a:pt x="393532" y="1689761"/>
                    <a:pt x="393532" y="1848927"/>
                  </a:cubicBezTo>
                  <a:cubicBezTo>
                    <a:pt x="393532" y="1889333"/>
                    <a:pt x="360776" y="1922089"/>
                    <a:pt x="320370" y="1922089"/>
                  </a:cubicBezTo>
                  <a:lnTo>
                    <a:pt x="320371" y="1922088"/>
                  </a:lnTo>
                  <a:cubicBezTo>
                    <a:pt x="279965" y="1922088"/>
                    <a:pt x="247209" y="1889332"/>
                    <a:pt x="247209" y="1848926"/>
                  </a:cubicBezTo>
                  <a:lnTo>
                    <a:pt x="247209" y="1371428"/>
                  </a:lnTo>
                  <a:lnTo>
                    <a:pt x="151551" y="1371428"/>
                  </a:lnTo>
                  <a:lnTo>
                    <a:pt x="247345" y="803265"/>
                  </a:lnTo>
                  <a:lnTo>
                    <a:pt x="154572" y="1004670"/>
                  </a:lnTo>
                  <a:cubicBezTo>
                    <a:pt x="135858" y="1045297"/>
                    <a:pt x="87752" y="1063061"/>
                    <a:pt x="47125" y="1044347"/>
                  </a:cubicBezTo>
                  <a:cubicBezTo>
                    <a:pt x="6498" y="1025632"/>
                    <a:pt x="-11266" y="977527"/>
                    <a:pt x="7448" y="936900"/>
                  </a:cubicBezTo>
                  <a:lnTo>
                    <a:pt x="229834" y="454117"/>
                  </a:lnTo>
                  <a:cubicBezTo>
                    <a:pt x="242188" y="427296"/>
                    <a:pt x="267353" y="410439"/>
                    <a:pt x="294869" y="408843"/>
                  </a:cubicBezTo>
                  <a:cubicBezTo>
                    <a:pt x="295387" y="408179"/>
                    <a:pt x="295949" y="408161"/>
                    <a:pt x="296514" y="408161"/>
                  </a:cubicBezTo>
                  <a:lnTo>
                    <a:pt x="299051" y="408161"/>
                  </a:lnTo>
                  <a:cubicBezTo>
                    <a:pt x="301314" y="406986"/>
                    <a:pt x="303646" y="406957"/>
                    <a:pt x="305984" y="407031"/>
                  </a:cubicBezTo>
                  <a:close/>
                  <a:moveTo>
                    <a:pt x="427775" y="0"/>
                  </a:moveTo>
                  <a:cubicBezTo>
                    <a:pt x="522216" y="0"/>
                    <a:pt x="598775" y="76559"/>
                    <a:pt x="598775" y="171000"/>
                  </a:cubicBezTo>
                  <a:cubicBezTo>
                    <a:pt x="598775" y="265441"/>
                    <a:pt x="522216" y="342000"/>
                    <a:pt x="427775" y="342000"/>
                  </a:cubicBezTo>
                  <a:cubicBezTo>
                    <a:pt x="333334" y="342000"/>
                    <a:pt x="256775" y="265441"/>
                    <a:pt x="256775" y="171000"/>
                  </a:cubicBezTo>
                  <a:cubicBezTo>
                    <a:pt x="256775" y="76559"/>
                    <a:pt x="333334" y="0"/>
                    <a:pt x="42777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7" tIns="45709" rIns="91417" bIns="45709" rtlCol="0" anchor="ctr">
              <a:noAutofit/>
            </a:bodyPr>
            <a:lstStyle/>
            <a:p>
              <a:pPr algn="ctr"/>
              <a:endParaRPr lang="en-US" sz="1600">
                <a:solidFill>
                  <a:srgbClr val="FFFFFF"/>
                </a:solidFill>
              </a:endParaRPr>
            </a:p>
          </p:txBody>
        </p:sp>
        <p:sp>
          <p:nvSpPr>
            <p:cNvPr id="124" name="Rounded Rectangle 79"/>
            <p:cNvSpPr/>
            <p:nvPr/>
          </p:nvSpPr>
          <p:spPr>
            <a:xfrm rot="17683939">
              <a:off x="-1447242" y="3716089"/>
              <a:ext cx="1816558" cy="1044243"/>
            </a:xfrm>
            <a:custGeom>
              <a:avLst/>
              <a:gdLst/>
              <a:ahLst/>
              <a:cxnLst/>
              <a:rect l="l" t="t" r="r" b="b"/>
              <a:pathLst>
                <a:path w="1816558" h="1044243">
                  <a:moveTo>
                    <a:pt x="1477055" y="369477"/>
                  </a:moveTo>
                  <a:lnTo>
                    <a:pt x="1477826" y="373852"/>
                  </a:lnTo>
                  <a:lnTo>
                    <a:pt x="1482475" y="383946"/>
                  </a:lnTo>
                  <a:cubicBezTo>
                    <a:pt x="1485601" y="390731"/>
                    <a:pt x="1485674" y="398143"/>
                    <a:pt x="1483249" y="404628"/>
                  </a:cubicBezTo>
                  <a:cubicBezTo>
                    <a:pt x="1485847" y="423594"/>
                    <a:pt x="1479468" y="442766"/>
                    <a:pt x="1466148" y="458341"/>
                  </a:cubicBezTo>
                  <a:lnTo>
                    <a:pt x="1120691" y="862315"/>
                  </a:lnTo>
                  <a:cubicBezTo>
                    <a:pt x="1091620" y="896310"/>
                    <a:pt x="1040495" y="900302"/>
                    <a:pt x="1006500" y="871231"/>
                  </a:cubicBezTo>
                  <a:cubicBezTo>
                    <a:pt x="972505" y="842160"/>
                    <a:pt x="968513" y="791035"/>
                    <a:pt x="997584" y="757040"/>
                  </a:cubicBezTo>
                  <a:lnTo>
                    <a:pt x="1115883" y="618703"/>
                  </a:lnTo>
                  <a:lnTo>
                    <a:pt x="989675" y="676838"/>
                  </a:lnTo>
                  <a:lnTo>
                    <a:pt x="813406" y="758034"/>
                  </a:lnTo>
                  <a:lnTo>
                    <a:pt x="208861" y="1036507"/>
                  </a:lnTo>
                  <a:cubicBezTo>
                    <a:pt x="166663" y="1055944"/>
                    <a:pt x="116699" y="1037494"/>
                    <a:pt x="97261" y="995296"/>
                  </a:cubicBezTo>
                  <a:cubicBezTo>
                    <a:pt x="77824" y="953099"/>
                    <a:pt x="96274" y="903135"/>
                    <a:pt x="138472" y="883697"/>
                  </a:cubicBezTo>
                  <a:lnTo>
                    <a:pt x="685155" y="631877"/>
                  </a:lnTo>
                  <a:lnTo>
                    <a:pt x="666019" y="590333"/>
                  </a:lnTo>
                  <a:lnTo>
                    <a:pt x="119335" y="842153"/>
                  </a:lnTo>
                  <a:cubicBezTo>
                    <a:pt x="77138" y="861590"/>
                    <a:pt x="27173" y="843140"/>
                    <a:pt x="7736" y="800942"/>
                  </a:cubicBezTo>
                  <a:cubicBezTo>
                    <a:pt x="-11702" y="758745"/>
                    <a:pt x="6749" y="708781"/>
                    <a:pt x="48946" y="689343"/>
                  </a:cubicBezTo>
                  <a:lnTo>
                    <a:pt x="653491" y="410870"/>
                  </a:lnTo>
                  <a:lnTo>
                    <a:pt x="829761" y="329675"/>
                  </a:lnTo>
                  <a:lnTo>
                    <a:pt x="979381" y="260755"/>
                  </a:lnTo>
                  <a:lnTo>
                    <a:pt x="768979" y="260755"/>
                  </a:lnTo>
                  <a:cubicBezTo>
                    <a:pt x="724249" y="260755"/>
                    <a:pt x="687988" y="224494"/>
                    <a:pt x="687988" y="179764"/>
                  </a:cubicBezTo>
                  <a:cubicBezTo>
                    <a:pt x="687988" y="135034"/>
                    <a:pt x="724249" y="98773"/>
                    <a:pt x="768979" y="98773"/>
                  </a:cubicBezTo>
                  <a:lnTo>
                    <a:pt x="1300519" y="98773"/>
                  </a:lnTo>
                  <a:cubicBezTo>
                    <a:pt x="1334067" y="98773"/>
                    <a:pt x="1362850" y="119170"/>
                    <a:pt x="1375145" y="148238"/>
                  </a:cubicBezTo>
                  <a:lnTo>
                    <a:pt x="1376116" y="153047"/>
                  </a:lnTo>
                  <a:lnTo>
                    <a:pt x="1474031" y="365614"/>
                  </a:lnTo>
                  <a:cubicBezTo>
                    <a:pt x="1475566" y="366605"/>
                    <a:pt x="1476333" y="368032"/>
                    <a:pt x="1477055" y="369477"/>
                  </a:cubicBezTo>
                  <a:close/>
                  <a:moveTo>
                    <a:pt x="1800831" y="99497"/>
                  </a:moveTo>
                  <a:cubicBezTo>
                    <a:pt x="1840344" y="185276"/>
                    <a:pt x="1802838" y="286843"/>
                    <a:pt x="1717060" y="326355"/>
                  </a:cubicBezTo>
                  <a:cubicBezTo>
                    <a:pt x="1631282" y="365867"/>
                    <a:pt x="1529714" y="328361"/>
                    <a:pt x="1490202" y="242583"/>
                  </a:cubicBezTo>
                  <a:cubicBezTo>
                    <a:pt x="1450690" y="156805"/>
                    <a:pt x="1488196" y="55238"/>
                    <a:pt x="1573974" y="15726"/>
                  </a:cubicBezTo>
                  <a:cubicBezTo>
                    <a:pt x="1659752" y="-23786"/>
                    <a:pt x="1761319" y="13719"/>
                    <a:pt x="1800831" y="994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17" tIns="45709" rIns="91417" bIns="45709" rtlCol="0" anchor="ctr">
              <a:noAutofit/>
            </a:bodyPr>
            <a:lstStyle/>
            <a:p>
              <a:pPr algn="ctr"/>
              <a:endParaRPr lang="de-DE" sz="2800" err="1">
                <a:solidFill>
                  <a:srgbClr val="FFFFFF"/>
                </a:solidFill>
              </a:endParaRPr>
            </a:p>
          </p:txBody>
        </p:sp>
        <p:sp>
          <p:nvSpPr>
            <p:cNvPr id="125" name="Rounded Rectangle 229"/>
            <p:cNvSpPr/>
            <p:nvPr>
              <p:custDataLst>
                <p:tags r:id="rId3"/>
              </p:custDataLst>
            </p:nvPr>
          </p:nvSpPr>
          <p:spPr>
            <a:xfrm rot="2520000">
              <a:off x="-299756" y="4274925"/>
              <a:ext cx="416746" cy="138203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  <p:sp>
          <p:nvSpPr>
            <p:cNvPr id="126" name="Oval 66"/>
            <p:cNvSpPr/>
            <p:nvPr>
              <p:custDataLst>
                <p:tags r:id="rId4"/>
              </p:custDataLst>
            </p:nvPr>
          </p:nvSpPr>
          <p:spPr>
            <a:xfrm>
              <a:off x="-237692" y="4089953"/>
              <a:ext cx="472066" cy="1082848"/>
            </a:xfrm>
            <a:custGeom>
              <a:avLst/>
              <a:gdLst/>
              <a:ahLst/>
              <a:cxnLst/>
              <a:rect l="l" t="t" r="r" b="b"/>
              <a:pathLst>
                <a:path w="472066" h="1082848">
                  <a:moveTo>
                    <a:pt x="368617" y="710649"/>
                  </a:moveTo>
                  <a:lnTo>
                    <a:pt x="469554" y="710649"/>
                  </a:lnTo>
                  <a:cubicBezTo>
                    <a:pt x="469848" y="818512"/>
                    <a:pt x="470141" y="926376"/>
                    <a:pt x="470434" y="1034239"/>
                  </a:cubicBezTo>
                  <a:cubicBezTo>
                    <a:pt x="470434" y="1061085"/>
                    <a:pt x="448671" y="1082848"/>
                    <a:pt x="421824" y="1082848"/>
                  </a:cubicBezTo>
                  <a:lnTo>
                    <a:pt x="417227" y="1082848"/>
                  </a:lnTo>
                  <a:cubicBezTo>
                    <a:pt x="390380" y="1082848"/>
                    <a:pt x="368617" y="1061085"/>
                    <a:pt x="368617" y="1034239"/>
                  </a:cubicBezTo>
                  <a:close/>
                  <a:moveTo>
                    <a:pt x="234170" y="710649"/>
                  </a:moveTo>
                  <a:lnTo>
                    <a:pt x="335987" y="710649"/>
                  </a:lnTo>
                  <a:lnTo>
                    <a:pt x="335987" y="1034239"/>
                  </a:lnTo>
                  <a:cubicBezTo>
                    <a:pt x="335987" y="1061085"/>
                    <a:pt x="314224" y="1082848"/>
                    <a:pt x="287377" y="1082848"/>
                  </a:cubicBezTo>
                  <a:lnTo>
                    <a:pt x="282780" y="1082848"/>
                  </a:lnTo>
                  <a:cubicBezTo>
                    <a:pt x="255933" y="1082848"/>
                    <a:pt x="234170" y="1061085"/>
                    <a:pt x="234170" y="1034239"/>
                  </a:cubicBezTo>
                  <a:close/>
                  <a:moveTo>
                    <a:pt x="47404" y="115544"/>
                  </a:moveTo>
                  <a:cubicBezTo>
                    <a:pt x="60254" y="114805"/>
                    <a:pt x="73386" y="118967"/>
                    <a:pt x="83754" y="128207"/>
                  </a:cubicBezTo>
                  <a:lnTo>
                    <a:pt x="228876" y="257533"/>
                  </a:lnTo>
                  <a:lnTo>
                    <a:pt x="227519" y="257533"/>
                  </a:lnTo>
                  <a:lnTo>
                    <a:pt x="227519" y="391056"/>
                  </a:lnTo>
                  <a:lnTo>
                    <a:pt x="16833" y="203301"/>
                  </a:lnTo>
                  <a:cubicBezTo>
                    <a:pt x="-3904" y="184822"/>
                    <a:pt x="-5733" y="153030"/>
                    <a:pt x="12746" y="132294"/>
                  </a:cubicBezTo>
                  <a:cubicBezTo>
                    <a:pt x="21986" y="121925"/>
                    <a:pt x="34554" y="116284"/>
                    <a:pt x="47404" y="115544"/>
                  </a:cubicBezTo>
                  <a:close/>
                  <a:moveTo>
                    <a:pt x="352302" y="0"/>
                  </a:moveTo>
                  <a:cubicBezTo>
                    <a:pt x="418446" y="0"/>
                    <a:pt x="472066" y="53621"/>
                    <a:pt x="472066" y="119764"/>
                  </a:cubicBezTo>
                  <a:cubicBezTo>
                    <a:pt x="472066" y="185908"/>
                    <a:pt x="418446" y="239528"/>
                    <a:pt x="352302" y="239528"/>
                  </a:cubicBezTo>
                  <a:cubicBezTo>
                    <a:pt x="286158" y="239528"/>
                    <a:pt x="232538" y="185908"/>
                    <a:pt x="232538" y="119764"/>
                  </a:cubicBezTo>
                  <a:cubicBezTo>
                    <a:pt x="232538" y="53621"/>
                    <a:pt x="286158" y="0"/>
                    <a:pt x="352302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  <p:sp>
          <p:nvSpPr>
            <p:cNvPr id="127" name="Rounded Rectangle 231"/>
            <p:cNvSpPr/>
            <p:nvPr>
              <p:custDataLst>
                <p:tags r:id="rId5"/>
              </p:custDataLst>
            </p:nvPr>
          </p:nvSpPr>
          <p:spPr>
            <a:xfrm rot="19080000" flipH="1">
              <a:off x="-1905059" y="4274925"/>
              <a:ext cx="416746" cy="138203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  <p:sp>
          <p:nvSpPr>
            <p:cNvPr id="128" name="Oval 66"/>
            <p:cNvSpPr/>
            <p:nvPr>
              <p:custDataLst>
                <p:tags r:id="rId6"/>
              </p:custDataLst>
            </p:nvPr>
          </p:nvSpPr>
          <p:spPr>
            <a:xfrm flipH="1">
              <a:off x="-2115748" y="4089953"/>
              <a:ext cx="565371" cy="1082848"/>
            </a:xfrm>
            <a:custGeom>
              <a:avLst/>
              <a:gdLst>
                <a:gd name="connsiteX0" fmla="*/ 47404 w 565371"/>
                <a:gd name="connsiteY0" fmla="*/ 115544 h 1082848"/>
                <a:gd name="connsiteX1" fmla="*/ 83754 w 565371"/>
                <a:gd name="connsiteY1" fmla="*/ 128207 h 1082848"/>
                <a:gd name="connsiteX2" fmla="*/ 244124 w 565371"/>
                <a:gd name="connsiteY2" fmla="*/ 271121 h 1082848"/>
                <a:gd name="connsiteX3" fmla="*/ 473382 w 565371"/>
                <a:gd name="connsiteY3" fmla="*/ 271121 h 1082848"/>
                <a:gd name="connsiteX4" fmla="*/ 565371 w 565371"/>
                <a:gd name="connsiteY4" fmla="*/ 370300 h 1082848"/>
                <a:gd name="connsiteX5" fmla="*/ 564774 w 565371"/>
                <a:gd name="connsiteY5" fmla="*/ 376681 h 1082848"/>
                <a:gd name="connsiteX6" fmla="*/ 565371 w 565371"/>
                <a:gd name="connsiteY6" fmla="*/ 378123 h 1082848"/>
                <a:gd name="connsiteX7" fmla="*/ 565371 w 565371"/>
                <a:gd name="connsiteY7" fmla="*/ 394931 h 1082848"/>
                <a:gd name="connsiteX8" fmla="*/ 565371 w 565371"/>
                <a:gd name="connsiteY8" fmla="*/ 404442 h 1082848"/>
                <a:gd name="connsiteX9" fmla="*/ 565370 w 565371"/>
                <a:gd name="connsiteY9" fmla="*/ 647022 h 1082848"/>
                <a:gd name="connsiteX10" fmla="*/ 528024 w 565371"/>
                <a:gd name="connsiteY10" fmla="*/ 684368 h 1082848"/>
                <a:gd name="connsiteX11" fmla="*/ 528025 w 565371"/>
                <a:gd name="connsiteY11" fmla="*/ 684367 h 1082848"/>
                <a:gd name="connsiteX12" fmla="*/ 490679 w 565371"/>
                <a:gd name="connsiteY12" fmla="*/ 647021 h 1082848"/>
                <a:gd name="connsiteX13" fmla="*/ 490679 w 565371"/>
                <a:gd name="connsiteY13" fmla="*/ 435150 h 1082848"/>
                <a:gd name="connsiteX14" fmla="*/ 490361 w 565371"/>
                <a:gd name="connsiteY14" fmla="*/ 435150 h 1082848"/>
                <a:gd name="connsiteX15" fmla="*/ 490361 w 565371"/>
                <a:gd name="connsiteY15" fmla="*/ 433106 h 1082848"/>
                <a:gd name="connsiteX16" fmla="*/ 480067 w 565371"/>
                <a:gd name="connsiteY16" fmla="*/ 422812 h 1082848"/>
                <a:gd name="connsiteX17" fmla="*/ 479093 w 565371"/>
                <a:gd name="connsiteY17" fmla="*/ 422812 h 1082848"/>
                <a:gd name="connsiteX18" fmla="*/ 468800 w 565371"/>
                <a:gd name="connsiteY18" fmla="*/ 433106 h 1082848"/>
                <a:gd name="connsiteX19" fmla="*/ 470434 w 565371"/>
                <a:gd name="connsiteY19" fmla="*/ 835435 h 1082848"/>
                <a:gd name="connsiteX20" fmla="*/ 470434 w 565371"/>
                <a:gd name="connsiteY20" fmla="*/ 1034239 h 1082848"/>
                <a:gd name="connsiteX21" fmla="*/ 421824 w 565371"/>
                <a:gd name="connsiteY21" fmla="*/ 1082848 h 1082848"/>
                <a:gd name="connsiteX22" fmla="*/ 417227 w 565371"/>
                <a:gd name="connsiteY22" fmla="*/ 1082848 h 1082848"/>
                <a:gd name="connsiteX23" fmla="*/ 368617 w 565371"/>
                <a:gd name="connsiteY23" fmla="*/ 1034239 h 1082848"/>
                <a:gd name="connsiteX24" fmla="*/ 368617 w 565371"/>
                <a:gd name="connsiteY24" fmla="*/ 671771 h 1082848"/>
                <a:gd name="connsiteX25" fmla="*/ 335987 w 565371"/>
                <a:gd name="connsiteY25" fmla="*/ 671771 h 1082848"/>
                <a:gd name="connsiteX26" fmla="*/ 335987 w 565371"/>
                <a:gd name="connsiteY26" fmla="*/ 1034239 h 1082848"/>
                <a:gd name="connsiteX27" fmla="*/ 287377 w 565371"/>
                <a:gd name="connsiteY27" fmla="*/ 1082848 h 1082848"/>
                <a:gd name="connsiteX28" fmla="*/ 282780 w 565371"/>
                <a:gd name="connsiteY28" fmla="*/ 1082848 h 1082848"/>
                <a:gd name="connsiteX29" fmla="*/ 234170 w 565371"/>
                <a:gd name="connsiteY29" fmla="*/ 1034239 h 1082848"/>
                <a:gd name="connsiteX30" fmla="*/ 234170 w 565371"/>
                <a:gd name="connsiteY30" fmla="*/ 435150 h 1082848"/>
                <a:gd name="connsiteX31" fmla="*/ 234106 w 565371"/>
                <a:gd name="connsiteY31" fmla="*/ 435150 h 1082848"/>
                <a:gd name="connsiteX32" fmla="*/ 231633 w 565371"/>
                <a:gd name="connsiteY32" fmla="*/ 394722 h 1082848"/>
                <a:gd name="connsiteX33" fmla="*/ 16833 w 565371"/>
                <a:gd name="connsiteY33" fmla="*/ 203301 h 1082848"/>
                <a:gd name="connsiteX34" fmla="*/ 12746 w 565371"/>
                <a:gd name="connsiteY34" fmla="*/ 132294 h 1082848"/>
                <a:gd name="connsiteX35" fmla="*/ 47404 w 565371"/>
                <a:gd name="connsiteY35" fmla="*/ 115544 h 1082848"/>
                <a:gd name="connsiteX36" fmla="*/ 352302 w 565371"/>
                <a:gd name="connsiteY36" fmla="*/ 0 h 1082848"/>
                <a:gd name="connsiteX37" fmla="*/ 472066 w 565371"/>
                <a:gd name="connsiteY37" fmla="*/ 119764 h 1082848"/>
                <a:gd name="connsiteX38" fmla="*/ 352302 w 565371"/>
                <a:gd name="connsiteY38" fmla="*/ 239528 h 1082848"/>
                <a:gd name="connsiteX39" fmla="*/ 232538 w 565371"/>
                <a:gd name="connsiteY39" fmla="*/ 119764 h 1082848"/>
                <a:gd name="connsiteX40" fmla="*/ 352302 w 565371"/>
                <a:gd name="connsiteY40" fmla="*/ 0 h 1082848"/>
                <a:gd name="connsiteX0" fmla="*/ 47404 w 565371"/>
                <a:gd name="connsiteY0" fmla="*/ 115544 h 1082848"/>
                <a:gd name="connsiteX1" fmla="*/ 83754 w 565371"/>
                <a:gd name="connsiteY1" fmla="*/ 128207 h 1082848"/>
                <a:gd name="connsiteX2" fmla="*/ 244124 w 565371"/>
                <a:gd name="connsiteY2" fmla="*/ 271121 h 1082848"/>
                <a:gd name="connsiteX3" fmla="*/ 473382 w 565371"/>
                <a:gd name="connsiteY3" fmla="*/ 271121 h 1082848"/>
                <a:gd name="connsiteX4" fmla="*/ 565371 w 565371"/>
                <a:gd name="connsiteY4" fmla="*/ 370300 h 1082848"/>
                <a:gd name="connsiteX5" fmla="*/ 564774 w 565371"/>
                <a:gd name="connsiteY5" fmla="*/ 376681 h 1082848"/>
                <a:gd name="connsiteX6" fmla="*/ 565371 w 565371"/>
                <a:gd name="connsiteY6" fmla="*/ 378123 h 1082848"/>
                <a:gd name="connsiteX7" fmla="*/ 565371 w 565371"/>
                <a:gd name="connsiteY7" fmla="*/ 394931 h 1082848"/>
                <a:gd name="connsiteX8" fmla="*/ 565371 w 565371"/>
                <a:gd name="connsiteY8" fmla="*/ 404442 h 1082848"/>
                <a:gd name="connsiteX9" fmla="*/ 565370 w 565371"/>
                <a:gd name="connsiteY9" fmla="*/ 647022 h 1082848"/>
                <a:gd name="connsiteX10" fmla="*/ 528024 w 565371"/>
                <a:gd name="connsiteY10" fmla="*/ 684368 h 1082848"/>
                <a:gd name="connsiteX11" fmla="*/ 528025 w 565371"/>
                <a:gd name="connsiteY11" fmla="*/ 684367 h 1082848"/>
                <a:gd name="connsiteX12" fmla="*/ 490679 w 565371"/>
                <a:gd name="connsiteY12" fmla="*/ 647021 h 1082848"/>
                <a:gd name="connsiteX13" fmla="*/ 490679 w 565371"/>
                <a:gd name="connsiteY13" fmla="*/ 435150 h 1082848"/>
                <a:gd name="connsiteX14" fmla="*/ 490361 w 565371"/>
                <a:gd name="connsiteY14" fmla="*/ 435150 h 1082848"/>
                <a:gd name="connsiteX15" fmla="*/ 490361 w 565371"/>
                <a:gd name="connsiteY15" fmla="*/ 433106 h 1082848"/>
                <a:gd name="connsiteX16" fmla="*/ 480067 w 565371"/>
                <a:gd name="connsiteY16" fmla="*/ 422812 h 1082848"/>
                <a:gd name="connsiteX17" fmla="*/ 479093 w 565371"/>
                <a:gd name="connsiteY17" fmla="*/ 422812 h 1082848"/>
                <a:gd name="connsiteX18" fmla="*/ 468800 w 565371"/>
                <a:gd name="connsiteY18" fmla="*/ 433106 h 1082848"/>
                <a:gd name="connsiteX19" fmla="*/ 470434 w 565371"/>
                <a:gd name="connsiteY19" fmla="*/ 1034239 h 1082848"/>
                <a:gd name="connsiteX20" fmla="*/ 421824 w 565371"/>
                <a:gd name="connsiteY20" fmla="*/ 1082848 h 1082848"/>
                <a:gd name="connsiteX21" fmla="*/ 417227 w 565371"/>
                <a:gd name="connsiteY21" fmla="*/ 1082848 h 1082848"/>
                <a:gd name="connsiteX22" fmla="*/ 368617 w 565371"/>
                <a:gd name="connsiteY22" fmla="*/ 1034239 h 1082848"/>
                <a:gd name="connsiteX23" fmla="*/ 368617 w 565371"/>
                <a:gd name="connsiteY23" fmla="*/ 671771 h 1082848"/>
                <a:gd name="connsiteX24" fmla="*/ 335987 w 565371"/>
                <a:gd name="connsiteY24" fmla="*/ 671771 h 1082848"/>
                <a:gd name="connsiteX25" fmla="*/ 335987 w 565371"/>
                <a:gd name="connsiteY25" fmla="*/ 1034239 h 1082848"/>
                <a:gd name="connsiteX26" fmla="*/ 287377 w 565371"/>
                <a:gd name="connsiteY26" fmla="*/ 1082848 h 1082848"/>
                <a:gd name="connsiteX27" fmla="*/ 282780 w 565371"/>
                <a:gd name="connsiteY27" fmla="*/ 1082848 h 1082848"/>
                <a:gd name="connsiteX28" fmla="*/ 234170 w 565371"/>
                <a:gd name="connsiteY28" fmla="*/ 1034239 h 1082848"/>
                <a:gd name="connsiteX29" fmla="*/ 234170 w 565371"/>
                <a:gd name="connsiteY29" fmla="*/ 435150 h 1082848"/>
                <a:gd name="connsiteX30" fmla="*/ 234106 w 565371"/>
                <a:gd name="connsiteY30" fmla="*/ 435150 h 1082848"/>
                <a:gd name="connsiteX31" fmla="*/ 231633 w 565371"/>
                <a:gd name="connsiteY31" fmla="*/ 394722 h 1082848"/>
                <a:gd name="connsiteX32" fmla="*/ 16833 w 565371"/>
                <a:gd name="connsiteY32" fmla="*/ 203301 h 1082848"/>
                <a:gd name="connsiteX33" fmla="*/ 12746 w 565371"/>
                <a:gd name="connsiteY33" fmla="*/ 132294 h 1082848"/>
                <a:gd name="connsiteX34" fmla="*/ 47404 w 565371"/>
                <a:gd name="connsiteY34" fmla="*/ 115544 h 1082848"/>
                <a:gd name="connsiteX35" fmla="*/ 352302 w 565371"/>
                <a:gd name="connsiteY35" fmla="*/ 0 h 1082848"/>
                <a:gd name="connsiteX36" fmla="*/ 472066 w 565371"/>
                <a:gd name="connsiteY36" fmla="*/ 119764 h 1082848"/>
                <a:gd name="connsiteX37" fmla="*/ 352302 w 565371"/>
                <a:gd name="connsiteY37" fmla="*/ 239528 h 1082848"/>
                <a:gd name="connsiteX38" fmla="*/ 232538 w 565371"/>
                <a:gd name="connsiteY38" fmla="*/ 119764 h 1082848"/>
                <a:gd name="connsiteX39" fmla="*/ 352302 w 565371"/>
                <a:gd name="connsiteY39" fmla="*/ 0 h 108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65371" h="1082848">
                  <a:moveTo>
                    <a:pt x="47404" y="115544"/>
                  </a:moveTo>
                  <a:cubicBezTo>
                    <a:pt x="60254" y="114805"/>
                    <a:pt x="73386" y="118967"/>
                    <a:pt x="83754" y="128207"/>
                  </a:cubicBezTo>
                  <a:lnTo>
                    <a:pt x="244124" y="271121"/>
                  </a:lnTo>
                  <a:lnTo>
                    <a:pt x="473382" y="271121"/>
                  </a:lnTo>
                  <a:cubicBezTo>
                    <a:pt x="524186" y="271121"/>
                    <a:pt x="565371" y="315525"/>
                    <a:pt x="565371" y="370300"/>
                  </a:cubicBezTo>
                  <a:lnTo>
                    <a:pt x="564774" y="376681"/>
                  </a:lnTo>
                  <a:cubicBezTo>
                    <a:pt x="565360" y="377141"/>
                    <a:pt x="565371" y="377631"/>
                    <a:pt x="565371" y="378123"/>
                  </a:cubicBezTo>
                  <a:lnTo>
                    <a:pt x="565371" y="394931"/>
                  </a:lnTo>
                  <a:lnTo>
                    <a:pt x="565371" y="404442"/>
                  </a:lnTo>
                  <a:cubicBezTo>
                    <a:pt x="565371" y="485303"/>
                    <a:pt x="565370" y="566162"/>
                    <a:pt x="565370" y="647022"/>
                  </a:cubicBezTo>
                  <a:cubicBezTo>
                    <a:pt x="565370" y="667648"/>
                    <a:pt x="548650" y="684368"/>
                    <a:pt x="528024" y="684368"/>
                  </a:cubicBezTo>
                  <a:lnTo>
                    <a:pt x="528025" y="684367"/>
                  </a:lnTo>
                  <a:cubicBezTo>
                    <a:pt x="507399" y="684367"/>
                    <a:pt x="490679" y="667647"/>
                    <a:pt x="490679" y="647021"/>
                  </a:cubicBezTo>
                  <a:lnTo>
                    <a:pt x="490679" y="435150"/>
                  </a:lnTo>
                  <a:lnTo>
                    <a:pt x="490361" y="435150"/>
                  </a:lnTo>
                  <a:lnTo>
                    <a:pt x="490361" y="433106"/>
                  </a:lnTo>
                  <a:cubicBezTo>
                    <a:pt x="490361" y="427420"/>
                    <a:pt x="485752" y="422812"/>
                    <a:pt x="480067" y="422812"/>
                  </a:cubicBezTo>
                  <a:lnTo>
                    <a:pt x="479093" y="422812"/>
                  </a:lnTo>
                  <a:cubicBezTo>
                    <a:pt x="473408" y="422812"/>
                    <a:pt x="468800" y="427420"/>
                    <a:pt x="468800" y="433106"/>
                  </a:cubicBezTo>
                  <a:cubicBezTo>
                    <a:pt x="467357" y="535010"/>
                    <a:pt x="478263" y="925949"/>
                    <a:pt x="470434" y="1034239"/>
                  </a:cubicBezTo>
                  <a:cubicBezTo>
                    <a:pt x="470434" y="1061085"/>
                    <a:pt x="448671" y="1082848"/>
                    <a:pt x="421824" y="1082848"/>
                  </a:cubicBezTo>
                  <a:lnTo>
                    <a:pt x="417227" y="1082848"/>
                  </a:lnTo>
                  <a:cubicBezTo>
                    <a:pt x="390380" y="1082848"/>
                    <a:pt x="368617" y="1061085"/>
                    <a:pt x="368617" y="1034239"/>
                  </a:cubicBezTo>
                  <a:lnTo>
                    <a:pt x="368617" y="671771"/>
                  </a:lnTo>
                  <a:lnTo>
                    <a:pt x="335987" y="671771"/>
                  </a:lnTo>
                  <a:lnTo>
                    <a:pt x="335987" y="1034239"/>
                  </a:lnTo>
                  <a:cubicBezTo>
                    <a:pt x="335987" y="1061085"/>
                    <a:pt x="314224" y="1082848"/>
                    <a:pt x="287377" y="1082848"/>
                  </a:cubicBezTo>
                  <a:lnTo>
                    <a:pt x="282780" y="1082848"/>
                  </a:lnTo>
                  <a:cubicBezTo>
                    <a:pt x="255933" y="1082848"/>
                    <a:pt x="234170" y="1061085"/>
                    <a:pt x="234170" y="1034239"/>
                  </a:cubicBezTo>
                  <a:lnTo>
                    <a:pt x="234170" y="435150"/>
                  </a:lnTo>
                  <a:lnTo>
                    <a:pt x="234106" y="435150"/>
                  </a:lnTo>
                  <a:lnTo>
                    <a:pt x="231633" y="394722"/>
                  </a:lnTo>
                  <a:lnTo>
                    <a:pt x="16833" y="203301"/>
                  </a:lnTo>
                  <a:cubicBezTo>
                    <a:pt x="-3904" y="184822"/>
                    <a:pt x="-5733" y="153030"/>
                    <a:pt x="12746" y="132294"/>
                  </a:cubicBezTo>
                  <a:cubicBezTo>
                    <a:pt x="21986" y="121925"/>
                    <a:pt x="34554" y="116284"/>
                    <a:pt x="47404" y="115544"/>
                  </a:cubicBezTo>
                  <a:close/>
                  <a:moveTo>
                    <a:pt x="352302" y="0"/>
                  </a:moveTo>
                  <a:cubicBezTo>
                    <a:pt x="418446" y="0"/>
                    <a:pt x="472066" y="53621"/>
                    <a:pt x="472066" y="119764"/>
                  </a:cubicBezTo>
                  <a:cubicBezTo>
                    <a:pt x="472066" y="185908"/>
                    <a:pt x="418446" y="239528"/>
                    <a:pt x="352302" y="239528"/>
                  </a:cubicBezTo>
                  <a:cubicBezTo>
                    <a:pt x="286158" y="239528"/>
                    <a:pt x="232538" y="185908"/>
                    <a:pt x="232538" y="119764"/>
                  </a:cubicBezTo>
                  <a:cubicBezTo>
                    <a:pt x="232538" y="53621"/>
                    <a:pt x="286158" y="0"/>
                    <a:pt x="352302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  <p:sp>
          <p:nvSpPr>
            <p:cNvPr id="129" name="Rectangle 3"/>
            <p:cNvSpPr/>
            <p:nvPr/>
          </p:nvSpPr>
          <p:spPr>
            <a:xfrm>
              <a:off x="-14960" y="4348163"/>
              <a:ext cx="249334" cy="325494"/>
            </a:xfrm>
            <a:custGeom>
              <a:avLst/>
              <a:gdLst>
                <a:gd name="connsiteX0" fmla="*/ 0 w 249334"/>
                <a:gd name="connsiteY0" fmla="*/ 0 h 324587"/>
                <a:gd name="connsiteX1" fmla="*/ 249334 w 249334"/>
                <a:gd name="connsiteY1" fmla="*/ 0 h 324587"/>
                <a:gd name="connsiteX2" fmla="*/ 249334 w 249334"/>
                <a:gd name="connsiteY2" fmla="*/ 324587 h 324587"/>
                <a:gd name="connsiteX3" fmla="*/ 0 w 249334"/>
                <a:gd name="connsiteY3" fmla="*/ 324587 h 324587"/>
                <a:gd name="connsiteX4" fmla="*/ 0 w 249334"/>
                <a:gd name="connsiteY4" fmla="*/ 0 h 324587"/>
                <a:gd name="connsiteX0" fmla="*/ 0 w 249334"/>
                <a:gd name="connsiteY0" fmla="*/ 907 h 325494"/>
                <a:gd name="connsiteX1" fmla="*/ 200698 w 249334"/>
                <a:gd name="connsiteY1" fmla="*/ 0 h 325494"/>
                <a:gd name="connsiteX2" fmla="*/ 249334 w 249334"/>
                <a:gd name="connsiteY2" fmla="*/ 907 h 325494"/>
                <a:gd name="connsiteX3" fmla="*/ 249334 w 249334"/>
                <a:gd name="connsiteY3" fmla="*/ 325494 h 325494"/>
                <a:gd name="connsiteX4" fmla="*/ 0 w 249334"/>
                <a:gd name="connsiteY4" fmla="*/ 325494 h 325494"/>
                <a:gd name="connsiteX5" fmla="*/ 0 w 249334"/>
                <a:gd name="connsiteY5" fmla="*/ 907 h 325494"/>
                <a:gd name="connsiteX0" fmla="*/ 0 w 249334"/>
                <a:gd name="connsiteY0" fmla="*/ 907 h 325494"/>
                <a:gd name="connsiteX1" fmla="*/ 200698 w 249334"/>
                <a:gd name="connsiteY1" fmla="*/ 0 h 325494"/>
                <a:gd name="connsiteX2" fmla="*/ 249334 w 249334"/>
                <a:gd name="connsiteY2" fmla="*/ 907 h 325494"/>
                <a:gd name="connsiteX3" fmla="*/ 248323 w 249334"/>
                <a:gd name="connsiteY3" fmla="*/ 83343 h 325494"/>
                <a:gd name="connsiteX4" fmla="*/ 249334 w 249334"/>
                <a:gd name="connsiteY4" fmla="*/ 325494 h 325494"/>
                <a:gd name="connsiteX5" fmla="*/ 0 w 249334"/>
                <a:gd name="connsiteY5" fmla="*/ 325494 h 325494"/>
                <a:gd name="connsiteX6" fmla="*/ 0 w 249334"/>
                <a:gd name="connsiteY6" fmla="*/ 907 h 325494"/>
                <a:gd name="connsiteX0" fmla="*/ 0 w 249334"/>
                <a:gd name="connsiteY0" fmla="*/ 907 h 325494"/>
                <a:gd name="connsiteX1" fmla="*/ 200698 w 249334"/>
                <a:gd name="connsiteY1" fmla="*/ 0 h 325494"/>
                <a:gd name="connsiteX2" fmla="*/ 248323 w 249334"/>
                <a:gd name="connsiteY2" fmla="*/ 83343 h 325494"/>
                <a:gd name="connsiteX3" fmla="*/ 249334 w 249334"/>
                <a:gd name="connsiteY3" fmla="*/ 325494 h 325494"/>
                <a:gd name="connsiteX4" fmla="*/ 0 w 249334"/>
                <a:gd name="connsiteY4" fmla="*/ 325494 h 325494"/>
                <a:gd name="connsiteX5" fmla="*/ 0 w 249334"/>
                <a:gd name="connsiteY5" fmla="*/ 907 h 325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334" h="325494">
                  <a:moveTo>
                    <a:pt x="0" y="907"/>
                  </a:moveTo>
                  <a:lnTo>
                    <a:pt x="200698" y="0"/>
                  </a:lnTo>
                  <a:lnTo>
                    <a:pt x="248323" y="83343"/>
                  </a:lnTo>
                  <a:lnTo>
                    <a:pt x="249334" y="325494"/>
                  </a:lnTo>
                  <a:lnTo>
                    <a:pt x="0" y="325494"/>
                  </a:lnTo>
                  <a:lnTo>
                    <a:pt x="0" y="907"/>
                  </a:ln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  <p:sp>
          <p:nvSpPr>
            <p:cNvPr id="130" name="Trapezoid 234"/>
            <p:cNvSpPr/>
            <p:nvPr/>
          </p:nvSpPr>
          <p:spPr>
            <a:xfrm>
              <a:off x="-78243" y="4576763"/>
              <a:ext cx="375900" cy="297656"/>
            </a:xfrm>
            <a:prstGeom prst="trapezoid">
              <a:avLst>
                <a:gd name="adj" fmla="val 23099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  <p:sp>
          <p:nvSpPr>
            <p:cNvPr id="131" name="Rounded Rectangle 235"/>
            <p:cNvSpPr/>
            <p:nvPr/>
          </p:nvSpPr>
          <p:spPr>
            <a:xfrm rot="19534767">
              <a:off x="199459" y="4326779"/>
              <a:ext cx="105113" cy="350119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  <p:sp>
          <p:nvSpPr>
            <p:cNvPr id="132" name="Freeform 236"/>
            <p:cNvSpPr/>
            <p:nvPr/>
          </p:nvSpPr>
          <p:spPr>
            <a:xfrm rot="21235688">
              <a:off x="152044" y="4064023"/>
              <a:ext cx="165294" cy="227714"/>
            </a:xfrm>
            <a:custGeom>
              <a:avLst/>
              <a:gdLst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8132"/>
                <a:gd name="connsiteX1" fmla="*/ 123825 w 230981"/>
                <a:gd name="connsiteY1" fmla="*/ 0 h 318132"/>
                <a:gd name="connsiteX2" fmla="*/ 230981 w 230981"/>
                <a:gd name="connsiteY2" fmla="*/ 142875 h 318132"/>
                <a:gd name="connsiteX3" fmla="*/ 150018 w 230981"/>
                <a:gd name="connsiteY3" fmla="*/ 316706 h 318132"/>
                <a:gd name="connsiteX4" fmla="*/ 119062 w 230981"/>
                <a:gd name="connsiteY4" fmla="*/ 128587 h 318132"/>
                <a:gd name="connsiteX5" fmla="*/ 4762 w 230981"/>
                <a:gd name="connsiteY5" fmla="*/ 154781 h 318132"/>
                <a:gd name="connsiteX6" fmla="*/ 0 w 230981"/>
                <a:gd name="connsiteY6" fmla="*/ 92868 h 318132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9062 w 230981"/>
                <a:gd name="connsiteY4" fmla="*/ 128587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9062 w 230981"/>
                <a:gd name="connsiteY4" fmla="*/ 128587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9062 w 230981"/>
                <a:gd name="connsiteY4" fmla="*/ 128587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102316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102316 h 318206"/>
                <a:gd name="connsiteX0" fmla="*/ 0 w 230981"/>
                <a:gd name="connsiteY0" fmla="*/ 102316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102316 h 318206"/>
                <a:gd name="connsiteX0" fmla="*/ 0 w 230981"/>
                <a:gd name="connsiteY0" fmla="*/ 102316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102316 h 31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81" h="318206">
                  <a:moveTo>
                    <a:pt x="0" y="102316"/>
                  </a:moveTo>
                  <a:cubicBezTo>
                    <a:pt x="29369" y="57072"/>
                    <a:pt x="70157" y="0"/>
                    <a:pt x="123825" y="0"/>
                  </a:cubicBezTo>
                  <a:cubicBezTo>
                    <a:pt x="228396" y="1689"/>
                    <a:pt x="227755" y="88389"/>
                    <a:pt x="230981" y="142875"/>
                  </a:cubicBezTo>
                  <a:cubicBezTo>
                    <a:pt x="228139" y="208168"/>
                    <a:pt x="185404" y="333299"/>
                    <a:pt x="150018" y="316706"/>
                  </a:cubicBezTo>
                  <a:cubicBezTo>
                    <a:pt x="114503" y="308590"/>
                    <a:pt x="190271" y="144052"/>
                    <a:pt x="114863" y="118089"/>
                  </a:cubicBezTo>
                  <a:cubicBezTo>
                    <a:pt x="88661" y="109324"/>
                    <a:pt x="45661" y="120504"/>
                    <a:pt x="4762" y="154781"/>
                  </a:cubicBezTo>
                  <a:lnTo>
                    <a:pt x="0" y="102316"/>
                  </a:ln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  <p:sp>
          <p:nvSpPr>
            <p:cNvPr id="133" name="Freeform 237"/>
            <p:cNvSpPr/>
            <p:nvPr/>
          </p:nvSpPr>
          <p:spPr>
            <a:xfrm rot="364312" flipH="1">
              <a:off x="-97923" y="4064023"/>
              <a:ext cx="165294" cy="227714"/>
            </a:xfrm>
            <a:custGeom>
              <a:avLst/>
              <a:gdLst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6706"/>
                <a:gd name="connsiteX1" fmla="*/ 123825 w 230981"/>
                <a:gd name="connsiteY1" fmla="*/ 0 h 316706"/>
                <a:gd name="connsiteX2" fmla="*/ 230981 w 230981"/>
                <a:gd name="connsiteY2" fmla="*/ 142875 h 316706"/>
                <a:gd name="connsiteX3" fmla="*/ 150018 w 230981"/>
                <a:gd name="connsiteY3" fmla="*/ 316706 h 316706"/>
                <a:gd name="connsiteX4" fmla="*/ 119062 w 230981"/>
                <a:gd name="connsiteY4" fmla="*/ 128587 h 316706"/>
                <a:gd name="connsiteX5" fmla="*/ 4762 w 230981"/>
                <a:gd name="connsiteY5" fmla="*/ 154781 h 316706"/>
                <a:gd name="connsiteX6" fmla="*/ 0 w 230981"/>
                <a:gd name="connsiteY6" fmla="*/ 92868 h 316706"/>
                <a:gd name="connsiteX0" fmla="*/ 0 w 230981"/>
                <a:gd name="connsiteY0" fmla="*/ 92868 h 318132"/>
                <a:gd name="connsiteX1" fmla="*/ 123825 w 230981"/>
                <a:gd name="connsiteY1" fmla="*/ 0 h 318132"/>
                <a:gd name="connsiteX2" fmla="*/ 230981 w 230981"/>
                <a:gd name="connsiteY2" fmla="*/ 142875 h 318132"/>
                <a:gd name="connsiteX3" fmla="*/ 150018 w 230981"/>
                <a:gd name="connsiteY3" fmla="*/ 316706 h 318132"/>
                <a:gd name="connsiteX4" fmla="*/ 119062 w 230981"/>
                <a:gd name="connsiteY4" fmla="*/ 128587 h 318132"/>
                <a:gd name="connsiteX5" fmla="*/ 4762 w 230981"/>
                <a:gd name="connsiteY5" fmla="*/ 154781 h 318132"/>
                <a:gd name="connsiteX6" fmla="*/ 0 w 230981"/>
                <a:gd name="connsiteY6" fmla="*/ 92868 h 318132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9062 w 230981"/>
                <a:gd name="connsiteY4" fmla="*/ 128587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9062 w 230981"/>
                <a:gd name="connsiteY4" fmla="*/ 128587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9062 w 230981"/>
                <a:gd name="connsiteY4" fmla="*/ 128587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92868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92868 h 318206"/>
                <a:gd name="connsiteX0" fmla="*/ 0 w 230981"/>
                <a:gd name="connsiteY0" fmla="*/ 102316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102316 h 318206"/>
                <a:gd name="connsiteX0" fmla="*/ 0 w 230981"/>
                <a:gd name="connsiteY0" fmla="*/ 102316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102316 h 318206"/>
                <a:gd name="connsiteX0" fmla="*/ 0 w 230981"/>
                <a:gd name="connsiteY0" fmla="*/ 102316 h 318206"/>
                <a:gd name="connsiteX1" fmla="*/ 123825 w 230981"/>
                <a:gd name="connsiteY1" fmla="*/ 0 h 318206"/>
                <a:gd name="connsiteX2" fmla="*/ 230981 w 230981"/>
                <a:gd name="connsiteY2" fmla="*/ 142875 h 318206"/>
                <a:gd name="connsiteX3" fmla="*/ 150018 w 230981"/>
                <a:gd name="connsiteY3" fmla="*/ 316706 h 318206"/>
                <a:gd name="connsiteX4" fmla="*/ 114863 w 230981"/>
                <a:gd name="connsiteY4" fmla="*/ 118089 h 318206"/>
                <a:gd name="connsiteX5" fmla="*/ 4762 w 230981"/>
                <a:gd name="connsiteY5" fmla="*/ 154781 h 318206"/>
                <a:gd name="connsiteX6" fmla="*/ 0 w 230981"/>
                <a:gd name="connsiteY6" fmla="*/ 102316 h 31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81" h="318206">
                  <a:moveTo>
                    <a:pt x="0" y="102316"/>
                  </a:moveTo>
                  <a:cubicBezTo>
                    <a:pt x="29369" y="57072"/>
                    <a:pt x="70157" y="0"/>
                    <a:pt x="123825" y="0"/>
                  </a:cubicBezTo>
                  <a:cubicBezTo>
                    <a:pt x="228396" y="1689"/>
                    <a:pt x="227755" y="88389"/>
                    <a:pt x="230981" y="142875"/>
                  </a:cubicBezTo>
                  <a:cubicBezTo>
                    <a:pt x="228139" y="208168"/>
                    <a:pt x="185404" y="333299"/>
                    <a:pt x="150018" y="316706"/>
                  </a:cubicBezTo>
                  <a:cubicBezTo>
                    <a:pt x="114503" y="308590"/>
                    <a:pt x="190271" y="144052"/>
                    <a:pt x="114863" y="118089"/>
                  </a:cubicBezTo>
                  <a:cubicBezTo>
                    <a:pt x="88661" y="109324"/>
                    <a:pt x="45661" y="120504"/>
                    <a:pt x="4762" y="154781"/>
                  </a:cubicBezTo>
                  <a:lnTo>
                    <a:pt x="0" y="102316"/>
                  </a:ln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err="1">
                <a:solidFill>
                  <a:schemeClr val="tx1"/>
                </a:solidFill>
              </a:endParaRPr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4708501" y="4227342"/>
            <a:ext cx="4032000" cy="2196000"/>
          </a:xfrm>
          <a:prstGeom prst="rect">
            <a:avLst/>
          </a:prstGeom>
          <a:solidFill>
            <a:srgbClr val="F5F5F5"/>
          </a:solidFill>
          <a:ln w="9525">
            <a:solidFill>
              <a:srgbClr val="EFE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29"/>
          </a:p>
        </p:txBody>
      </p:sp>
      <p:grpSp>
        <p:nvGrpSpPr>
          <p:cNvPr id="109" name="Группа 108"/>
          <p:cNvGrpSpPr/>
          <p:nvPr/>
        </p:nvGrpSpPr>
        <p:grpSpPr>
          <a:xfrm>
            <a:off x="7950894" y="4367081"/>
            <a:ext cx="656257" cy="425306"/>
            <a:chOff x="434495" y="7832265"/>
            <a:chExt cx="763663" cy="494912"/>
          </a:xfrm>
          <a:solidFill>
            <a:schemeClr val="accent6"/>
          </a:solidFill>
        </p:grpSpPr>
        <p:sp>
          <p:nvSpPr>
            <p:cNvPr id="110" name="Freeform 93048"/>
            <p:cNvSpPr>
              <a:spLocks noEditPoints="1"/>
            </p:cNvSpPr>
            <p:nvPr/>
          </p:nvSpPr>
          <p:spPr bwMode="auto">
            <a:xfrm>
              <a:off x="842832" y="8022614"/>
              <a:ext cx="126902" cy="279175"/>
            </a:xfrm>
            <a:custGeom>
              <a:avLst/>
              <a:gdLst>
                <a:gd name="T0" fmla="*/ 8 w 10"/>
                <a:gd name="T1" fmla="*/ 20 h 22"/>
                <a:gd name="T2" fmla="*/ 8 w 10"/>
                <a:gd name="T3" fmla="*/ 22 h 22"/>
                <a:gd name="T4" fmla="*/ 10 w 10"/>
                <a:gd name="T5" fmla="*/ 22 h 22"/>
                <a:gd name="T6" fmla="*/ 10 w 10"/>
                <a:gd name="T7" fmla="*/ 0 h 22"/>
                <a:gd name="T8" fmla="*/ 0 w 10"/>
                <a:gd name="T9" fmla="*/ 0 h 22"/>
                <a:gd name="T10" fmla="*/ 0 w 10"/>
                <a:gd name="T11" fmla="*/ 1 h 22"/>
                <a:gd name="T12" fmla="*/ 9 w 10"/>
                <a:gd name="T13" fmla="*/ 1 h 22"/>
                <a:gd name="T14" fmla="*/ 9 w 10"/>
                <a:gd name="T15" fmla="*/ 2 h 22"/>
                <a:gd name="T16" fmla="*/ 0 w 10"/>
                <a:gd name="T17" fmla="*/ 2 h 22"/>
                <a:gd name="T18" fmla="*/ 0 w 10"/>
                <a:gd name="T19" fmla="*/ 22 h 22"/>
                <a:gd name="T20" fmla="*/ 2 w 10"/>
                <a:gd name="T21" fmla="*/ 22 h 22"/>
                <a:gd name="T22" fmla="*/ 2 w 10"/>
                <a:gd name="T23" fmla="*/ 20 h 22"/>
                <a:gd name="T24" fmla="*/ 8 w 10"/>
                <a:gd name="T25" fmla="*/ 20 h 22"/>
                <a:gd name="T26" fmla="*/ 6 w 10"/>
                <a:gd name="T27" fmla="*/ 4 h 22"/>
                <a:gd name="T28" fmla="*/ 9 w 10"/>
                <a:gd name="T29" fmla="*/ 4 h 22"/>
                <a:gd name="T30" fmla="*/ 9 w 10"/>
                <a:gd name="T31" fmla="*/ 7 h 22"/>
                <a:gd name="T32" fmla="*/ 6 w 10"/>
                <a:gd name="T33" fmla="*/ 7 h 22"/>
                <a:gd name="T34" fmla="*/ 6 w 10"/>
                <a:gd name="T35" fmla="*/ 4 h 22"/>
                <a:gd name="T36" fmla="*/ 6 w 10"/>
                <a:gd name="T37" fmla="*/ 9 h 22"/>
                <a:gd name="T38" fmla="*/ 9 w 10"/>
                <a:gd name="T39" fmla="*/ 9 h 22"/>
                <a:gd name="T40" fmla="*/ 9 w 10"/>
                <a:gd name="T41" fmla="*/ 13 h 22"/>
                <a:gd name="T42" fmla="*/ 6 w 10"/>
                <a:gd name="T43" fmla="*/ 13 h 22"/>
                <a:gd name="T44" fmla="*/ 6 w 10"/>
                <a:gd name="T45" fmla="*/ 9 h 22"/>
                <a:gd name="T46" fmla="*/ 6 w 10"/>
                <a:gd name="T47" fmla="*/ 15 h 22"/>
                <a:gd name="T48" fmla="*/ 9 w 10"/>
                <a:gd name="T49" fmla="*/ 15 h 22"/>
                <a:gd name="T50" fmla="*/ 9 w 10"/>
                <a:gd name="T51" fmla="*/ 18 h 22"/>
                <a:gd name="T52" fmla="*/ 6 w 10"/>
                <a:gd name="T53" fmla="*/ 18 h 22"/>
                <a:gd name="T54" fmla="*/ 6 w 10"/>
                <a:gd name="T55" fmla="*/ 15 h 22"/>
                <a:gd name="T56" fmla="*/ 1 w 10"/>
                <a:gd name="T57" fmla="*/ 4 h 22"/>
                <a:gd name="T58" fmla="*/ 4 w 10"/>
                <a:gd name="T59" fmla="*/ 4 h 22"/>
                <a:gd name="T60" fmla="*/ 4 w 10"/>
                <a:gd name="T61" fmla="*/ 7 h 22"/>
                <a:gd name="T62" fmla="*/ 1 w 10"/>
                <a:gd name="T63" fmla="*/ 7 h 22"/>
                <a:gd name="T64" fmla="*/ 1 w 10"/>
                <a:gd name="T65" fmla="*/ 4 h 22"/>
                <a:gd name="T66" fmla="*/ 1 w 10"/>
                <a:gd name="T67" fmla="*/ 9 h 22"/>
                <a:gd name="T68" fmla="*/ 4 w 10"/>
                <a:gd name="T69" fmla="*/ 9 h 22"/>
                <a:gd name="T70" fmla="*/ 4 w 10"/>
                <a:gd name="T71" fmla="*/ 13 h 22"/>
                <a:gd name="T72" fmla="*/ 1 w 10"/>
                <a:gd name="T73" fmla="*/ 13 h 22"/>
                <a:gd name="T74" fmla="*/ 1 w 10"/>
                <a:gd name="T75" fmla="*/ 9 h 22"/>
                <a:gd name="T76" fmla="*/ 1 w 10"/>
                <a:gd name="T77" fmla="*/ 18 h 22"/>
                <a:gd name="T78" fmla="*/ 1 w 10"/>
                <a:gd name="T79" fmla="*/ 15 h 22"/>
                <a:gd name="T80" fmla="*/ 4 w 10"/>
                <a:gd name="T81" fmla="*/ 15 h 22"/>
                <a:gd name="T82" fmla="*/ 4 w 10"/>
                <a:gd name="T83" fmla="*/ 18 h 22"/>
                <a:gd name="T84" fmla="*/ 1 w 10"/>
                <a:gd name="T85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" h="22">
                  <a:moveTo>
                    <a:pt x="8" y="20"/>
                  </a:moveTo>
                  <a:lnTo>
                    <a:pt x="8" y="22"/>
                  </a:lnTo>
                  <a:lnTo>
                    <a:pt x="10" y="2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0" y="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8" y="20"/>
                  </a:lnTo>
                  <a:close/>
                  <a:moveTo>
                    <a:pt x="6" y="4"/>
                  </a:moveTo>
                  <a:lnTo>
                    <a:pt x="9" y="4"/>
                  </a:lnTo>
                  <a:lnTo>
                    <a:pt x="9" y="7"/>
                  </a:lnTo>
                  <a:lnTo>
                    <a:pt x="6" y="7"/>
                  </a:lnTo>
                  <a:lnTo>
                    <a:pt x="6" y="4"/>
                  </a:lnTo>
                  <a:close/>
                  <a:moveTo>
                    <a:pt x="6" y="9"/>
                  </a:moveTo>
                  <a:lnTo>
                    <a:pt x="9" y="9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6" y="9"/>
                  </a:lnTo>
                  <a:close/>
                  <a:moveTo>
                    <a:pt x="6" y="15"/>
                  </a:moveTo>
                  <a:lnTo>
                    <a:pt x="9" y="15"/>
                  </a:lnTo>
                  <a:lnTo>
                    <a:pt x="9" y="18"/>
                  </a:lnTo>
                  <a:lnTo>
                    <a:pt x="6" y="18"/>
                  </a:lnTo>
                  <a:lnTo>
                    <a:pt x="6" y="15"/>
                  </a:lnTo>
                  <a:close/>
                  <a:moveTo>
                    <a:pt x="1" y="4"/>
                  </a:moveTo>
                  <a:lnTo>
                    <a:pt x="4" y="4"/>
                  </a:lnTo>
                  <a:lnTo>
                    <a:pt x="4" y="7"/>
                  </a:lnTo>
                  <a:lnTo>
                    <a:pt x="1" y="7"/>
                  </a:lnTo>
                  <a:lnTo>
                    <a:pt x="1" y="4"/>
                  </a:lnTo>
                  <a:close/>
                  <a:moveTo>
                    <a:pt x="1" y="9"/>
                  </a:moveTo>
                  <a:lnTo>
                    <a:pt x="4" y="9"/>
                  </a:lnTo>
                  <a:lnTo>
                    <a:pt x="4" y="13"/>
                  </a:lnTo>
                  <a:lnTo>
                    <a:pt x="1" y="13"/>
                  </a:lnTo>
                  <a:lnTo>
                    <a:pt x="1" y="9"/>
                  </a:lnTo>
                  <a:close/>
                  <a:moveTo>
                    <a:pt x="1" y="18"/>
                  </a:moveTo>
                  <a:lnTo>
                    <a:pt x="1" y="15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1" y="1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11" name="Freeform 93049"/>
            <p:cNvSpPr>
              <a:spLocks noEditPoints="1"/>
            </p:cNvSpPr>
            <p:nvPr/>
          </p:nvSpPr>
          <p:spPr bwMode="auto">
            <a:xfrm>
              <a:off x="842832" y="8022614"/>
              <a:ext cx="126902" cy="279175"/>
            </a:xfrm>
            <a:custGeom>
              <a:avLst/>
              <a:gdLst>
                <a:gd name="T0" fmla="*/ 8 w 10"/>
                <a:gd name="T1" fmla="*/ 20 h 22"/>
                <a:gd name="T2" fmla="*/ 8 w 10"/>
                <a:gd name="T3" fmla="*/ 22 h 22"/>
                <a:gd name="T4" fmla="*/ 10 w 10"/>
                <a:gd name="T5" fmla="*/ 22 h 22"/>
                <a:gd name="T6" fmla="*/ 10 w 10"/>
                <a:gd name="T7" fmla="*/ 0 h 22"/>
                <a:gd name="T8" fmla="*/ 0 w 10"/>
                <a:gd name="T9" fmla="*/ 0 h 22"/>
                <a:gd name="T10" fmla="*/ 0 w 10"/>
                <a:gd name="T11" fmla="*/ 1 h 22"/>
                <a:gd name="T12" fmla="*/ 9 w 10"/>
                <a:gd name="T13" fmla="*/ 1 h 22"/>
                <a:gd name="T14" fmla="*/ 9 w 10"/>
                <a:gd name="T15" fmla="*/ 2 h 22"/>
                <a:gd name="T16" fmla="*/ 0 w 10"/>
                <a:gd name="T17" fmla="*/ 2 h 22"/>
                <a:gd name="T18" fmla="*/ 0 w 10"/>
                <a:gd name="T19" fmla="*/ 22 h 22"/>
                <a:gd name="T20" fmla="*/ 2 w 10"/>
                <a:gd name="T21" fmla="*/ 22 h 22"/>
                <a:gd name="T22" fmla="*/ 2 w 10"/>
                <a:gd name="T23" fmla="*/ 20 h 22"/>
                <a:gd name="T24" fmla="*/ 8 w 10"/>
                <a:gd name="T25" fmla="*/ 20 h 22"/>
                <a:gd name="T26" fmla="*/ 6 w 10"/>
                <a:gd name="T27" fmla="*/ 4 h 22"/>
                <a:gd name="T28" fmla="*/ 9 w 10"/>
                <a:gd name="T29" fmla="*/ 4 h 22"/>
                <a:gd name="T30" fmla="*/ 9 w 10"/>
                <a:gd name="T31" fmla="*/ 7 h 22"/>
                <a:gd name="T32" fmla="*/ 6 w 10"/>
                <a:gd name="T33" fmla="*/ 7 h 22"/>
                <a:gd name="T34" fmla="*/ 6 w 10"/>
                <a:gd name="T35" fmla="*/ 4 h 22"/>
                <a:gd name="T36" fmla="*/ 6 w 10"/>
                <a:gd name="T37" fmla="*/ 9 h 22"/>
                <a:gd name="T38" fmla="*/ 9 w 10"/>
                <a:gd name="T39" fmla="*/ 9 h 22"/>
                <a:gd name="T40" fmla="*/ 9 w 10"/>
                <a:gd name="T41" fmla="*/ 13 h 22"/>
                <a:gd name="T42" fmla="*/ 6 w 10"/>
                <a:gd name="T43" fmla="*/ 13 h 22"/>
                <a:gd name="T44" fmla="*/ 6 w 10"/>
                <a:gd name="T45" fmla="*/ 9 h 22"/>
                <a:gd name="T46" fmla="*/ 6 w 10"/>
                <a:gd name="T47" fmla="*/ 15 h 22"/>
                <a:gd name="T48" fmla="*/ 9 w 10"/>
                <a:gd name="T49" fmla="*/ 15 h 22"/>
                <a:gd name="T50" fmla="*/ 9 w 10"/>
                <a:gd name="T51" fmla="*/ 18 h 22"/>
                <a:gd name="T52" fmla="*/ 6 w 10"/>
                <a:gd name="T53" fmla="*/ 18 h 22"/>
                <a:gd name="T54" fmla="*/ 6 w 10"/>
                <a:gd name="T55" fmla="*/ 15 h 22"/>
                <a:gd name="T56" fmla="*/ 1 w 10"/>
                <a:gd name="T57" fmla="*/ 4 h 22"/>
                <a:gd name="T58" fmla="*/ 4 w 10"/>
                <a:gd name="T59" fmla="*/ 4 h 22"/>
                <a:gd name="T60" fmla="*/ 4 w 10"/>
                <a:gd name="T61" fmla="*/ 7 h 22"/>
                <a:gd name="T62" fmla="*/ 1 w 10"/>
                <a:gd name="T63" fmla="*/ 7 h 22"/>
                <a:gd name="T64" fmla="*/ 1 w 10"/>
                <a:gd name="T65" fmla="*/ 4 h 22"/>
                <a:gd name="T66" fmla="*/ 1 w 10"/>
                <a:gd name="T67" fmla="*/ 9 h 22"/>
                <a:gd name="T68" fmla="*/ 4 w 10"/>
                <a:gd name="T69" fmla="*/ 9 h 22"/>
                <a:gd name="T70" fmla="*/ 4 w 10"/>
                <a:gd name="T71" fmla="*/ 13 h 22"/>
                <a:gd name="T72" fmla="*/ 1 w 10"/>
                <a:gd name="T73" fmla="*/ 13 h 22"/>
                <a:gd name="T74" fmla="*/ 1 w 10"/>
                <a:gd name="T75" fmla="*/ 9 h 22"/>
                <a:gd name="T76" fmla="*/ 1 w 10"/>
                <a:gd name="T77" fmla="*/ 18 h 22"/>
                <a:gd name="T78" fmla="*/ 1 w 10"/>
                <a:gd name="T79" fmla="*/ 15 h 22"/>
                <a:gd name="T80" fmla="*/ 4 w 10"/>
                <a:gd name="T81" fmla="*/ 15 h 22"/>
                <a:gd name="T82" fmla="*/ 4 w 10"/>
                <a:gd name="T83" fmla="*/ 18 h 22"/>
                <a:gd name="T84" fmla="*/ 1 w 10"/>
                <a:gd name="T85" fmla="*/ 1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" h="22">
                  <a:moveTo>
                    <a:pt x="8" y="20"/>
                  </a:moveTo>
                  <a:lnTo>
                    <a:pt x="8" y="22"/>
                  </a:lnTo>
                  <a:lnTo>
                    <a:pt x="10" y="2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9" y="1"/>
                  </a:lnTo>
                  <a:lnTo>
                    <a:pt x="9" y="2"/>
                  </a:lnTo>
                  <a:lnTo>
                    <a:pt x="0" y="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8" y="20"/>
                  </a:lnTo>
                  <a:moveTo>
                    <a:pt x="6" y="4"/>
                  </a:moveTo>
                  <a:lnTo>
                    <a:pt x="9" y="4"/>
                  </a:lnTo>
                  <a:lnTo>
                    <a:pt x="9" y="7"/>
                  </a:lnTo>
                  <a:lnTo>
                    <a:pt x="6" y="7"/>
                  </a:lnTo>
                  <a:lnTo>
                    <a:pt x="6" y="4"/>
                  </a:lnTo>
                  <a:moveTo>
                    <a:pt x="6" y="9"/>
                  </a:moveTo>
                  <a:lnTo>
                    <a:pt x="9" y="9"/>
                  </a:lnTo>
                  <a:lnTo>
                    <a:pt x="9" y="13"/>
                  </a:lnTo>
                  <a:lnTo>
                    <a:pt x="6" y="13"/>
                  </a:lnTo>
                  <a:lnTo>
                    <a:pt x="6" y="9"/>
                  </a:lnTo>
                  <a:moveTo>
                    <a:pt x="6" y="15"/>
                  </a:moveTo>
                  <a:lnTo>
                    <a:pt x="9" y="15"/>
                  </a:lnTo>
                  <a:lnTo>
                    <a:pt x="9" y="18"/>
                  </a:lnTo>
                  <a:lnTo>
                    <a:pt x="6" y="18"/>
                  </a:lnTo>
                  <a:lnTo>
                    <a:pt x="6" y="15"/>
                  </a:lnTo>
                  <a:moveTo>
                    <a:pt x="1" y="4"/>
                  </a:moveTo>
                  <a:lnTo>
                    <a:pt x="4" y="4"/>
                  </a:lnTo>
                  <a:lnTo>
                    <a:pt x="4" y="7"/>
                  </a:lnTo>
                  <a:lnTo>
                    <a:pt x="1" y="7"/>
                  </a:lnTo>
                  <a:lnTo>
                    <a:pt x="1" y="4"/>
                  </a:lnTo>
                  <a:moveTo>
                    <a:pt x="1" y="9"/>
                  </a:moveTo>
                  <a:lnTo>
                    <a:pt x="4" y="9"/>
                  </a:lnTo>
                  <a:lnTo>
                    <a:pt x="4" y="13"/>
                  </a:lnTo>
                  <a:lnTo>
                    <a:pt x="1" y="13"/>
                  </a:lnTo>
                  <a:lnTo>
                    <a:pt x="1" y="9"/>
                  </a:lnTo>
                  <a:moveTo>
                    <a:pt x="1" y="18"/>
                  </a:moveTo>
                  <a:lnTo>
                    <a:pt x="1" y="15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1" y="18"/>
                  </a:lnTo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12" name="Freeform 93050"/>
            <p:cNvSpPr>
              <a:spLocks/>
            </p:cNvSpPr>
            <p:nvPr/>
          </p:nvSpPr>
          <p:spPr bwMode="auto">
            <a:xfrm>
              <a:off x="792071" y="8301789"/>
              <a:ext cx="228423" cy="25379"/>
            </a:xfrm>
            <a:custGeom>
              <a:avLst/>
              <a:gdLst>
                <a:gd name="T0" fmla="*/ 12 w 18"/>
                <a:gd name="T1" fmla="*/ 0 h 2"/>
                <a:gd name="T2" fmla="*/ 12 w 18"/>
                <a:gd name="T3" fmla="*/ 0 h 2"/>
                <a:gd name="T4" fmla="*/ 6 w 18"/>
                <a:gd name="T5" fmla="*/ 0 h 2"/>
                <a:gd name="T6" fmla="*/ 6 w 18"/>
                <a:gd name="T7" fmla="*/ 0 h 2"/>
                <a:gd name="T8" fmla="*/ 0 w 18"/>
                <a:gd name="T9" fmla="*/ 0 h 2"/>
                <a:gd name="T10" fmla="*/ 0 w 18"/>
                <a:gd name="T11" fmla="*/ 2 h 2"/>
                <a:gd name="T12" fmla="*/ 18 w 18"/>
                <a:gd name="T13" fmla="*/ 2 h 2"/>
                <a:gd name="T14" fmla="*/ 18 w 18"/>
                <a:gd name="T15" fmla="*/ 0 h 2"/>
                <a:gd name="T16" fmla="*/ 12 w 18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">
                  <a:moveTo>
                    <a:pt x="12" y="0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13" name="Freeform 93051"/>
            <p:cNvSpPr>
              <a:spLocks/>
            </p:cNvSpPr>
            <p:nvPr/>
          </p:nvSpPr>
          <p:spPr bwMode="auto">
            <a:xfrm>
              <a:off x="792071" y="8301789"/>
              <a:ext cx="228423" cy="25379"/>
            </a:xfrm>
            <a:custGeom>
              <a:avLst/>
              <a:gdLst>
                <a:gd name="T0" fmla="*/ 12 w 18"/>
                <a:gd name="T1" fmla="*/ 0 h 2"/>
                <a:gd name="T2" fmla="*/ 12 w 18"/>
                <a:gd name="T3" fmla="*/ 0 h 2"/>
                <a:gd name="T4" fmla="*/ 6 w 18"/>
                <a:gd name="T5" fmla="*/ 0 h 2"/>
                <a:gd name="T6" fmla="*/ 6 w 18"/>
                <a:gd name="T7" fmla="*/ 0 h 2"/>
                <a:gd name="T8" fmla="*/ 0 w 18"/>
                <a:gd name="T9" fmla="*/ 0 h 2"/>
                <a:gd name="T10" fmla="*/ 0 w 18"/>
                <a:gd name="T11" fmla="*/ 2 h 2"/>
                <a:gd name="T12" fmla="*/ 18 w 18"/>
                <a:gd name="T13" fmla="*/ 2 h 2"/>
                <a:gd name="T14" fmla="*/ 18 w 18"/>
                <a:gd name="T15" fmla="*/ 0 h 2"/>
                <a:gd name="T16" fmla="*/ 12 w 18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2">
                  <a:moveTo>
                    <a:pt x="12" y="0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2" y="0"/>
                  </a:lnTo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14" name="Freeform 93052"/>
            <p:cNvSpPr>
              <a:spLocks noEditPoints="1"/>
            </p:cNvSpPr>
            <p:nvPr/>
          </p:nvSpPr>
          <p:spPr bwMode="auto">
            <a:xfrm>
              <a:off x="1007805" y="7832266"/>
              <a:ext cx="190353" cy="494901"/>
            </a:xfrm>
            <a:custGeom>
              <a:avLst/>
              <a:gdLst>
                <a:gd name="T0" fmla="*/ 13 w 15"/>
                <a:gd name="T1" fmla="*/ 0 h 39"/>
                <a:gd name="T2" fmla="*/ 1 w 15"/>
                <a:gd name="T3" fmla="*/ 0 h 39"/>
                <a:gd name="T4" fmla="*/ 1 w 15"/>
                <a:gd name="T5" fmla="*/ 2 h 39"/>
                <a:gd name="T6" fmla="*/ 0 w 15"/>
                <a:gd name="T7" fmla="*/ 2 h 39"/>
                <a:gd name="T8" fmla="*/ 0 w 15"/>
                <a:gd name="T9" fmla="*/ 39 h 39"/>
                <a:gd name="T10" fmla="*/ 2 w 15"/>
                <a:gd name="T11" fmla="*/ 39 h 39"/>
                <a:gd name="T12" fmla="*/ 2 w 15"/>
                <a:gd name="T13" fmla="*/ 36 h 39"/>
                <a:gd name="T14" fmla="*/ 13 w 15"/>
                <a:gd name="T15" fmla="*/ 36 h 39"/>
                <a:gd name="T16" fmla="*/ 13 w 15"/>
                <a:gd name="T17" fmla="*/ 39 h 39"/>
                <a:gd name="T18" fmla="*/ 15 w 15"/>
                <a:gd name="T19" fmla="*/ 39 h 39"/>
                <a:gd name="T20" fmla="*/ 15 w 15"/>
                <a:gd name="T21" fmla="*/ 2 h 39"/>
                <a:gd name="T22" fmla="*/ 13 w 15"/>
                <a:gd name="T23" fmla="*/ 2 h 39"/>
                <a:gd name="T24" fmla="*/ 13 w 15"/>
                <a:gd name="T25" fmla="*/ 0 h 39"/>
                <a:gd name="T26" fmla="*/ 7 w 15"/>
                <a:gd name="T27" fmla="*/ 32 h 39"/>
                <a:gd name="T28" fmla="*/ 1 w 15"/>
                <a:gd name="T29" fmla="*/ 32 h 39"/>
                <a:gd name="T30" fmla="*/ 1 w 15"/>
                <a:gd name="T31" fmla="*/ 27 h 39"/>
                <a:gd name="T32" fmla="*/ 7 w 15"/>
                <a:gd name="T33" fmla="*/ 27 h 39"/>
                <a:gd name="T34" fmla="*/ 7 w 15"/>
                <a:gd name="T35" fmla="*/ 32 h 39"/>
                <a:gd name="T36" fmla="*/ 1 w 15"/>
                <a:gd name="T37" fmla="*/ 12 h 39"/>
                <a:gd name="T38" fmla="*/ 1 w 15"/>
                <a:gd name="T39" fmla="*/ 7 h 39"/>
                <a:gd name="T40" fmla="*/ 7 w 15"/>
                <a:gd name="T41" fmla="*/ 7 h 39"/>
                <a:gd name="T42" fmla="*/ 7 w 15"/>
                <a:gd name="T43" fmla="*/ 12 h 39"/>
                <a:gd name="T44" fmla="*/ 1 w 15"/>
                <a:gd name="T45" fmla="*/ 12 h 39"/>
                <a:gd name="T46" fmla="*/ 7 w 15"/>
                <a:gd name="T47" fmla="*/ 25 h 39"/>
                <a:gd name="T48" fmla="*/ 1 w 15"/>
                <a:gd name="T49" fmla="*/ 25 h 39"/>
                <a:gd name="T50" fmla="*/ 1 w 15"/>
                <a:gd name="T51" fmla="*/ 20 h 39"/>
                <a:gd name="T52" fmla="*/ 7 w 15"/>
                <a:gd name="T53" fmla="*/ 20 h 39"/>
                <a:gd name="T54" fmla="*/ 7 w 15"/>
                <a:gd name="T55" fmla="*/ 25 h 39"/>
                <a:gd name="T56" fmla="*/ 7 w 15"/>
                <a:gd name="T57" fmla="*/ 19 h 39"/>
                <a:gd name="T58" fmla="*/ 1 w 15"/>
                <a:gd name="T59" fmla="*/ 19 h 39"/>
                <a:gd name="T60" fmla="*/ 1 w 15"/>
                <a:gd name="T61" fmla="*/ 14 h 39"/>
                <a:gd name="T62" fmla="*/ 7 w 15"/>
                <a:gd name="T63" fmla="*/ 14 h 39"/>
                <a:gd name="T64" fmla="*/ 7 w 15"/>
                <a:gd name="T65" fmla="*/ 19 h 39"/>
                <a:gd name="T66" fmla="*/ 7 w 15"/>
                <a:gd name="T67" fmla="*/ 5 h 39"/>
                <a:gd name="T68" fmla="*/ 1 w 15"/>
                <a:gd name="T69" fmla="*/ 5 h 39"/>
                <a:gd name="T70" fmla="*/ 1 w 15"/>
                <a:gd name="T71" fmla="*/ 4 h 39"/>
                <a:gd name="T72" fmla="*/ 7 w 15"/>
                <a:gd name="T73" fmla="*/ 4 h 39"/>
                <a:gd name="T74" fmla="*/ 7 w 15"/>
                <a:gd name="T75" fmla="*/ 5 h 39"/>
                <a:gd name="T76" fmla="*/ 13 w 15"/>
                <a:gd name="T77" fmla="*/ 32 h 39"/>
                <a:gd name="T78" fmla="*/ 8 w 15"/>
                <a:gd name="T79" fmla="*/ 32 h 39"/>
                <a:gd name="T80" fmla="*/ 8 w 15"/>
                <a:gd name="T81" fmla="*/ 27 h 39"/>
                <a:gd name="T82" fmla="*/ 13 w 15"/>
                <a:gd name="T83" fmla="*/ 27 h 39"/>
                <a:gd name="T84" fmla="*/ 13 w 15"/>
                <a:gd name="T85" fmla="*/ 32 h 39"/>
                <a:gd name="T86" fmla="*/ 7 w 15"/>
                <a:gd name="T87" fmla="*/ 12 h 39"/>
                <a:gd name="T88" fmla="*/ 7 w 15"/>
                <a:gd name="T89" fmla="*/ 7 h 39"/>
                <a:gd name="T90" fmla="*/ 13 w 15"/>
                <a:gd name="T91" fmla="*/ 7 h 39"/>
                <a:gd name="T92" fmla="*/ 13 w 15"/>
                <a:gd name="T93" fmla="*/ 12 h 39"/>
                <a:gd name="T94" fmla="*/ 7 w 15"/>
                <a:gd name="T95" fmla="*/ 12 h 39"/>
                <a:gd name="T96" fmla="*/ 13 w 15"/>
                <a:gd name="T97" fmla="*/ 25 h 39"/>
                <a:gd name="T98" fmla="*/ 8 w 15"/>
                <a:gd name="T99" fmla="*/ 25 h 39"/>
                <a:gd name="T100" fmla="*/ 8 w 15"/>
                <a:gd name="T101" fmla="*/ 20 h 39"/>
                <a:gd name="T102" fmla="*/ 13 w 15"/>
                <a:gd name="T103" fmla="*/ 20 h 39"/>
                <a:gd name="T104" fmla="*/ 13 w 15"/>
                <a:gd name="T105" fmla="*/ 25 h 39"/>
                <a:gd name="T106" fmla="*/ 13 w 15"/>
                <a:gd name="T107" fmla="*/ 19 h 39"/>
                <a:gd name="T108" fmla="*/ 8 w 15"/>
                <a:gd name="T109" fmla="*/ 19 h 39"/>
                <a:gd name="T110" fmla="*/ 8 w 15"/>
                <a:gd name="T111" fmla="*/ 14 h 39"/>
                <a:gd name="T112" fmla="*/ 13 w 15"/>
                <a:gd name="T113" fmla="*/ 14 h 39"/>
                <a:gd name="T114" fmla="*/ 13 w 15"/>
                <a:gd name="T115" fmla="*/ 19 h 39"/>
                <a:gd name="T116" fmla="*/ 13 w 15"/>
                <a:gd name="T117" fmla="*/ 5 h 39"/>
                <a:gd name="T118" fmla="*/ 7 w 15"/>
                <a:gd name="T119" fmla="*/ 5 h 39"/>
                <a:gd name="T120" fmla="*/ 7 w 15"/>
                <a:gd name="T121" fmla="*/ 4 h 39"/>
                <a:gd name="T122" fmla="*/ 13 w 15"/>
                <a:gd name="T123" fmla="*/ 4 h 39"/>
                <a:gd name="T124" fmla="*/ 13 w 15"/>
                <a:gd name="T125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" h="39">
                  <a:moveTo>
                    <a:pt x="13" y="0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9"/>
                  </a:lnTo>
                  <a:lnTo>
                    <a:pt x="2" y="39"/>
                  </a:lnTo>
                  <a:lnTo>
                    <a:pt x="2" y="36"/>
                  </a:lnTo>
                  <a:lnTo>
                    <a:pt x="13" y="36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3" y="0"/>
                  </a:lnTo>
                  <a:close/>
                  <a:moveTo>
                    <a:pt x="7" y="32"/>
                  </a:moveTo>
                  <a:lnTo>
                    <a:pt x="1" y="32"/>
                  </a:lnTo>
                  <a:lnTo>
                    <a:pt x="1" y="27"/>
                  </a:lnTo>
                  <a:lnTo>
                    <a:pt x="7" y="27"/>
                  </a:lnTo>
                  <a:lnTo>
                    <a:pt x="7" y="32"/>
                  </a:lnTo>
                  <a:close/>
                  <a:moveTo>
                    <a:pt x="1" y="12"/>
                  </a:moveTo>
                  <a:lnTo>
                    <a:pt x="1" y="7"/>
                  </a:lnTo>
                  <a:lnTo>
                    <a:pt x="7" y="7"/>
                  </a:lnTo>
                  <a:lnTo>
                    <a:pt x="7" y="12"/>
                  </a:lnTo>
                  <a:lnTo>
                    <a:pt x="1" y="12"/>
                  </a:lnTo>
                  <a:close/>
                  <a:moveTo>
                    <a:pt x="7" y="25"/>
                  </a:moveTo>
                  <a:lnTo>
                    <a:pt x="1" y="25"/>
                  </a:lnTo>
                  <a:lnTo>
                    <a:pt x="1" y="20"/>
                  </a:lnTo>
                  <a:lnTo>
                    <a:pt x="7" y="20"/>
                  </a:lnTo>
                  <a:lnTo>
                    <a:pt x="7" y="25"/>
                  </a:lnTo>
                  <a:close/>
                  <a:moveTo>
                    <a:pt x="7" y="19"/>
                  </a:moveTo>
                  <a:lnTo>
                    <a:pt x="1" y="19"/>
                  </a:lnTo>
                  <a:lnTo>
                    <a:pt x="1" y="14"/>
                  </a:lnTo>
                  <a:lnTo>
                    <a:pt x="7" y="14"/>
                  </a:lnTo>
                  <a:lnTo>
                    <a:pt x="7" y="19"/>
                  </a:lnTo>
                  <a:close/>
                  <a:moveTo>
                    <a:pt x="7" y="5"/>
                  </a:moveTo>
                  <a:lnTo>
                    <a:pt x="1" y="5"/>
                  </a:lnTo>
                  <a:lnTo>
                    <a:pt x="1" y="4"/>
                  </a:lnTo>
                  <a:lnTo>
                    <a:pt x="7" y="4"/>
                  </a:lnTo>
                  <a:lnTo>
                    <a:pt x="7" y="5"/>
                  </a:lnTo>
                  <a:close/>
                  <a:moveTo>
                    <a:pt x="13" y="32"/>
                  </a:moveTo>
                  <a:lnTo>
                    <a:pt x="8" y="32"/>
                  </a:lnTo>
                  <a:lnTo>
                    <a:pt x="8" y="27"/>
                  </a:lnTo>
                  <a:lnTo>
                    <a:pt x="13" y="27"/>
                  </a:lnTo>
                  <a:lnTo>
                    <a:pt x="13" y="32"/>
                  </a:lnTo>
                  <a:close/>
                  <a:moveTo>
                    <a:pt x="7" y="12"/>
                  </a:moveTo>
                  <a:lnTo>
                    <a:pt x="7" y="7"/>
                  </a:lnTo>
                  <a:lnTo>
                    <a:pt x="13" y="7"/>
                  </a:lnTo>
                  <a:lnTo>
                    <a:pt x="13" y="12"/>
                  </a:lnTo>
                  <a:lnTo>
                    <a:pt x="7" y="12"/>
                  </a:lnTo>
                  <a:close/>
                  <a:moveTo>
                    <a:pt x="13" y="25"/>
                  </a:moveTo>
                  <a:lnTo>
                    <a:pt x="8" y="25"/>
                  </a:lnTo>
                  <a:lnTo>
                    <a:pt x="8" y="20"/>
                  </a:lnTo>
                  <a:lnTo>
                    <a:pt x="13" y="20"/>
                  </a:lnTo>
                  <a:lnTo>
                    <a:pt x="13" y="25"/>
                  </a:lnTo>
                  <a:close/>
                  <a:moveTo>
                    <a:pt x="13" y="19"/>
                  </a:moveTo>
                  <a:lnTo>
                    <a:pt x="8" y="19"/>
                  </a:lnTo>
                  <a:lnTo>
                    <a:pt x="8" y="14"/>
                  </a:lnTo>
                  <a:lnTo>
                    <a:pt x="13" y="14"/>
                  </a:lnTo>
                  <a:lnTo>
                    <a:pt x="13" y="19"/>
                  </a:lnTo>
                  <a:close/>
                  <a:moveTo>
                    <a:pt x="13" y="5"/>
                  </a:moveTo>
                  <a:lnTo>
                    <a:pt x="7" y="5"/>
                  </a:lnTo>
                  <a:lnTo>
                    <a:pt x="7" y="4"/>
                  </a:lnTo>
                  <a:lnTo>
                    <a:pt x="13" y="4"/>
                  </a:lnTo>
                  <a:lnTo>
                    <a:pt x="13" y="5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15" name="Freeform 93053"/>
            <p:cNvSpPr>
              <a:spLocks noEditPoints="1"/>
            </p:cNvSpPr>
            <p:nvPr/>
          </p:nvSpPr>
          <p:spPr bwMode="auto">
            <a:xfrm>
              <a:off x="1007805" y="7832265"/>
              <a:ext cx="190353" cy="494901"/>
            </a:xfrm>
            <a:custGeom>
              <a:avLst/>
              <a:gdLst>
                <a:gd name="T0" fmla="*/ 13 w 15"/>
                <a:gd name="T1" fmla="*/ 0 h 39"/>
                <a:gd name="T2" fmla="*/ 1 w 15"/>
                <a:gd name="T3" fmla="*/ 0 h 39"/>
                <a:gd name="T4" fmla="*/ 1 w 15"/>
                <a:gd name="T5" fmla="*/ 2 h 39"/>
                <a:gd name="T6" fmla="*/ 0 w 15"/>
                <a:gd name="T7" fmla="*/ 2 h 39"/>
                <a:gd name="T8" fmla="*/ 0 w 15"/>
                <a:gd name="T9" fmla="*/ 39 h 39"/>
                <a:gd name="T10" fmla="*/ 2 w 15"/>
                <a:gd name="T11" fmla="*/ 39 h 39"/>
                <a:gd name="T12" fmla="*/ 2 w 15"/>
                <a:gd name="T13" fmla="*/ 36 h 39"/>
                <a:gd name="T14" fmla="*/ 13 w 15"/>
                <a:gd name="T15" fmla="*/ 36 h 39"/>
                <a:gd name="T16" fmla="*/ 13 w 15"/>
                <a:gd name="T17" fmla="*/ 39 h 39"/>
                <a:gd name="T18" fmla="*/ 15 w 15"/>
                <a:gd name="T19" fmla="*/ 39 h 39"/>
                <a:gd name="T20" fmla="*/ 15 w 15"/>
                <a:gd name="T21" fmla="*/ 2 h 39"/>
                <a:gd name="T22" fmla="*/ 13 w 15"/>
                <a:gd name="T23" fmla="*/ 2 h 39"/>
                <a:gd name="T24" fmla="*/ 13 w 15"/>
                <a:gd name="T25" fmla="*/ 0 h 39"/>
                <a:gd name="T26" fmla="*/ 7 w 15"/>
                <a:gd name="T27" fmla="*/ 32 h 39"/>
                <a:gd name="T28" fmla="*/ 1 w 15"/>
                <a:gd name="T29" fmla="*/ 32 h 39"/>
                <a:gd name="T30" fmla="*/ 1 w 15"/>
                <a:gd name="T31" fmla="*/ 27 h 39"/>
                <a:gd name="T32" fmla="*/ 7 w 15"/>
                <a:gd name="T33" fmla="*/ 27 h 39"/>
                <a:gd name="T34" fmla="*/ 7 w 15"/>
                <a:gd name="T35" fmla="*/ 32 h 39"/>
                <a:gd name="T36" fmla="*/ 1 w 15"/>
                <a:gd name="T37" fmla="*/ 12 h 39"/>
                <a:gd name="T38" fmla="*/ 1 w 15"/>
                <a:gd name="T39" fmla="*/ 7 h 39"/>
                <a:gd name="T40" fmla="*/ 7 w 15"/>
                <a:gd name="T41" fmla="*/ 7 h 39"/>
                <a:gd name="T42" fmla="*/ 7 w 15"/>
                <a:gd name="T43" fmla="*/ 12 h 39"/>
                <a:gd name="T44" fmla="*/ 1 w 15"/>
                <a:gd name="T45" fmla="*/ 12 h 39"/>
                <a:gd name="T46" fmla="*/ 7 w 15"/>
                <a:gd name="T47" fmla="*/ 25 h 39"/>
                <a:gd name="T48" fmla="*/ 1 w 15"/>
                <a:gd name="T49" fmla="*/ 25 h 39"/>
                <a:gd name="T50" fmla="*/ 1 w 15"/>
                <a:gd name="T51" fmla="*/ 20 h 39"/>
                <a:gd name="T52" fmla="*/ 7 w 15"/>
                <a:gd name="T53" fmla="*/ 20 h 39"/>
                <a:gd name="T54" fmla="*/ 7 w 15"/>
                <a:gd name="T55" fmla="*/ 25 h 39"/>
                <a:gd name="T56" fmla="*/ 7 w 15"/>
                <a:gd name="T57" fmla="*/ 19 h 39"/>
                <a:gd name="T58" fmla="*/ 1 w 15"/>
                <a:gd name="T59" fmla="*/ 19 h 39"/>
                <a:gd name="T60" fmla="*/ 1 w 15"/>
                <a:gd name="T61" fmla="*/ 14 h 39"/>
                <a:gd name="T62" fmla="*/ 7 w 15"/>
                <a:gd name="T63" fmla="*/ 14 h 39"/>
                <a:gd name="T64" fmla="*/ 7 w 15"/>
                <a:gd name="T65" fmla="*/ 19 h 39"/>
                <a:gd name="T66" fmla="*/ 7 w 15"/>
                <a:gd name="T67" fmla="*/ 5 h 39"/>
                <a:gd name="T68" fmla="*/ 1 w 15"/>
                <a:gd name="T69" fmla="*/ 5 h 39"/>
                <a:gd name="T70" fmla="*/ 1 w 15"/>
                <a:gd name="T71" fmla="*/ 4 h 39"/>
                <a:gd name="T72" fmla="*/ 7 w 15"/>
                <a:gd name="T73" fmla="*/ 4 h 39"/>
                <a:gd name="T74" fmla="*/ 7 w 15"/>
                <a:gd name="T75" fmla="*/ 5 h 39"/>
                <a:gd name="T76" fmla="*/ 13 w 15"/>
                <a:gd name="T77" fmla="*/ 32 h 39"/>
                <a:gd name="T78" fmla="*/ 8 w 15"/>
                <a:gd name="T79" fmla="*/ 32 h 39"/>
                <a:gd name="T80" fmla="*/ 8 w 15"/>
                <a:gd name="T81" fmla="*/ 27 h 39"/>
                <a:gd name="T82" fmla="*/ 13 w 15"/>
                <a:gd name="T83" fmla="*/ 27 h 39"/>
                <a:gd name="T84" fmla="*/ 13 w 15"/>
                <a:gd name="T85" fmla="*/ 32 h 39"/>
                <a:gd name="T86" fmla="*/ 7 w 15"/>
                <a:gd name="T87" fmla="*/ 12 h 39"/>
                <a:gd name="T88" fmla="*/ 7 w 15"/>
                <a:gd name="T89" fmla="*/ 7 h 39"/>
                <a:gd name="T90" fmla="*/ 13 w 15"/>
                <a:gd name="T91" fmla="*/ 7 h 39"/>
                <a:gd name="T92" fmla="*/ 13 w 15"/>
                <a:gd name="T93" fmla="*/ 12 h 39"/>
                <a:gd name="T94" fmla="*/ 7 w 15"/>
                <a:gd name="T95" fmla="*/ 12 h 39"/>
                <a:gd name="T96" fmla="*/ 13 w 15"/>
                <a:gd name="T97" fmla="*/ 25 h 39"/>
                <a:gd name="T98" fmla="*/ 8 w 15"/>
                <a:gd name="T99" fmla="*/ 25 h 39"/>
                <a:gd name="T100" fmla="*/ 8 w 15"/>
                <a:gd name="T101" fmla="*/ 20 h 39"/>
                <a:gd name="T102" fmla="*/ 13 w 15"/>
                <a:gd name="T103" fmla="*/ 20 h 39"/>
                <a:gd name="T104" fmla="*/ 13 w 15"/>
                <a:gd name="T105" fmla="*/ 25 h 39"/>
                <a:gd name="T106" fmla="*/ 13 w 15"/>
                <a:gd name="T107" fmla="*/ 19 h 39"/>
                <a:gd name="T108" fmla="*/ 8 w 15"/>
                <a:gd name="T109" fmla="*/ 19 h 39"/>
                <a:gd name="T110" fmla="*/ 8 w 15"/>
                <a:gd name="T111" fmla="*/ 14 h 39"/>
                <a:gd name="T112" fmla="*/ 13 w 15"/>
                <a:gd name="T113" fmla="*/ 14 h 39"/>
                <a:gd name="T114" fmla="*/ 13 w 15"/>
                <a:gd name="T115" fmla="*/ 19 h 39"/>
                <a:gd name="T116" fmla="*/ 13 w 15"/>
                <a:gd name="T117" fmla="*/ 5 h 39"/>
                <a:gd name="T118" fmla="*/ 7 w 15"/>
                <a:gd name="T119" fmla="*/ 5 h 39"/>
                <a:gd name="T120" fmla="*/ 7 w 15"/>
                <a:gd name="T121" fmla="*/ 4 h 39"/>
                <a:gd name="T122" fmla="*/ 13 w 15"/>
                <a:gd name="T123" fmla="*/ 4 h 39"/>
                <a:gd name="T124" fmla="*/ 13 w 15"/>
                <a:gd name="T125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" h="39">
                  <a:moveTo>
                    <a:pt x="13" y="0"/>
                  </a:moveTo>
                  <a:lnTo>
                    <a:pt x="1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39"/>
                  </a:lnTo>
                  <a:lnTo>
                    <a:pt x="2" y="39"/>
                  </a:lnTo>
                  <a:lnTo>
                    <a:pt x="2" y="36"/>
                  </a:lnTo>
                  <a:lnTo>
                    <a:pt x="13" y="36"/>
                  </a:lnTo>
                  <a:lnTo>
                    <a:pt x="13" y="39"/>
                  </a:lnTo>
                  <a:lnTo>
                    <a:pt x="15" y="39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13" y="0"/>
                  </a:lnTo>
                  <a:moveTo>
                    <a:pt x="7" y="32"/>
                  </a:moveTo>
                  <a:lnTo>
                    <a:pt x="1" y="32"/>
                  </a:lnTo>
                  <a:lnTo>
                    <a:pt x="1" y="27"/>
                  </a:lnTo>
                  <a:lnTo>
                    <a:pt x="7" y="27"/>
                  </a:lnTo>
                  <a:lnTo>
                    <a:pt x="7" y="32"/>
                  </a:lnTo>
                  <a:moveTo>
                    <a:pt x="1" y="12"/>
                  </a:moveTo>
                  <a:lnTo>
                    <a:pt x="1" y="7"/>
                  </a:lnTo>
                  <a:lnTo>
                    <a:pt x="7" y="7"/>
                  </a:lnTo>
                  <a:lnTo>
                    <a:pt x="7" y="12"/>
                  </a:lnTo>
                  <a:lnTo>
                    <a:pt x="1" y="12"/>
                  </a:lnTo>
                  <a:moveTo>
                    <a:pt x="7" y="25"/>
                  </a:moveTo>
                  <a:lnTo>
                    <a:pt x="1" y="25"/>
                  </a:lnTo>
                  <a:lnTo>
                    <a:pt x="1" y="20"/>
                  </a:lnTo>
                  <a:lnTo>
                    <a:pt x="7" y="20"/>
                  </a:lnTo>
                  <a:lnTo>
                    <a:pt x="7" y="25"/>
                  </a:lnTo>
                  <a:moveTo>
                    <a:pt x="7" y="19"/>
                  </a:moveTo>
                  <a:lnTo>
                    <a:pt x="1" y="19"/>
                  </a:lnTo>
                  <a:lnTo>
                    <a:pt x="1" y="14"/>
                  </a:lnTo>
                  <a:lnTo>
                    <a:pt x="7" y="14"/>
                  </a:lnTo>
                  <a:lnTo>
                    <a:pt x="7" y="19"/>
                  </a:lnTo>
                  <a:moveTo>
                    <a:pt x="7" y="5"/>
                  </a:moveTo>
                  <a:lnTo>
                    <a:pt x="1" y="5"/>
                  </a:lnTo>
                  <a:lnTo>
                    <a:pt x="1" y="4"/>
                  </a:lnTo>
                  <a:lnTo>
                    <a:pt x="7" y="4"/>
                  </a:lnTo>
                  <a:lnTo>
                    <a:pt x="7" y="5"/>
                  </a:lnTo>
                  <a:moveTo>
                    <a:pt x="13" y="32"/>
                  </a:moveTo>
                  <a:lnTo>
                    <a:pt x="8" y="32"/>
                  </a:lnTo>
                  <a:lnTo>
                    <a:pt x="8" y="27"/>
                  </a:lnTo>
                  <a:lnTo>
                    <a:pt x="13" y="27"/>
                  </a:lnTo>
                  <a:lnTo>
                    <a:pt x="13" y="32"/>
                  </a:lnTo>
                  <a:moveTo>
                    <a:pt x="7" y="12"/>
                  </a:moveTo>
                  <a:lnTo>
                    <a:pt x="7" y="7"/>
                  </a:lnTo>
                  <a:lnTo>
                    <a:pt x="13" y="7"/>
                  </a:lnTo>
                  <a:lnTo>
                    <a:pt x="13" y="12"/>
                  </a:lnTo>
                  <a:lnTo>
                    <a:pt x="7" y="12"/>
                  </a:lnTo>
                  <a:moveTo>
                    <a:pt x="13" y="25"/>
                  </a:moveTo>
                  <a:lnTo>
                    <a:pt x="8" y="25"/>
                  </a:lnTo>
                  <a:lnTo>
                    <a:pt x="8" y="20"/>
                  </a:lnTo>
                  <a:lnTo>
                    <a:pt x="13" y="20"/>
                  </a:lnTo>
                  <a:lnTo>
                    <a:pt x="13" y="25"/>
                  </a:lnTo>
                  <a:moveTo>
                    <a:pt x="13" y="19"/>
                  </a:moveTo>
                  <a:lnTo>
                    <a:pt x="8" y="19"/>
                  </a:lnTo>
                  <a:lnTo>
                    <a:pt x="8" y="14"/>
                  </a:lnTo>
                  <a:lnTo>
                    <a:pt x="13" y="14"/>
                  </a:lnTo>
                  <a:lnTo>
                    <a:pt x="13" y="19"/>
                  </a:lnTo>
                  <a:moveTo>
                    <a:pt x="13" y="5"/>
                  </a:moveTo>
                  <a:lnTo>
                    <a:pt x="7" y="5"/>
                  </a:lnTo>
                  <a:lnTo>
                    <a:pt x="7" y="4"/>
                  </a:lnTo>
                  <a:lnTo>
                    <a:pt x="13" y="4"/>
                  </a:lnTo>
                  <a:lnTo>
                    <a:pt x="13" y="5"/>
                  </a:lnTo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16" name="Freeform 93058"/>
            <p:cNvSpPr>
              <a:spLocks noEditPoints="1"/>
            </p:cNvSpPr>
            <p:nvPr/>
          </p:nvSpPr>
          <p:spPr bwMode="auto">
            <a:xfrm>
              <a:off x="842832" y="8022613"/>
              <a:ext cx="0" cy="279175"/>
            </a:xfrm>
            <a:custGeom>
              <a:avLst/>
              <a:gdLst>
                <a:gd name="T0" fmla="*/ 2 h 22"/>
                <a:gd name="T1" fmla="*/ 2 h 22"/>
                <a:gd name="T2" fmla="*/ 22 h 22"/>
                <a:gd name="T3" fmla="*/ 22 h 22"/>
                <a:gd name="T4" fmla="*/ 2 h 22"/>
                <a:gd name="T5" fmla="*/ 0 h 22"/>
                <a:gd name="T6" fmla="*/ 0 h 22"/>
                <a:gd name="T7" fmla="*/ 1 h 22"/>
                <a:gd name="T8" fmla="*/ 1 h 22"/>
                <a:gd name="T9" fmla="*/ 0 h 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22">
                  <a:moveTo>
                    <a:pt x="0" y="2"/>
                  </a:moveTo>
                  <a:lnTo>
                    <a:pt x="0" y="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17" name="Freeform 93059"/>
            <p:cNvSpPr>
              <a:spLocks noEditPoints="1"/>
            </p:cNvSpPr>
            <p:nvPr/>
          </p:nvSpPr>
          <p:spPr bwMode="auto">
            <a:xfrm>
              <a:off x="842832" y="8022613"/>
              <a:ext cx="0" cy="279175"/>
            </a:xfrm>
            <a:custGeom>
              <a:avLst/>
              <a:gdLst>
                <a:gd name="T0" fmla="*/ 2 h 22"/>
                <a:gd name="T1" fmla="*/ 2 h 22"/>
                <a:gd name="T2" fmla="*/ 22 h 22"/>
                <a:gd name="T3" fmla="*/ 22 h 22"/>
                <a:gd name="T4" fmla="*/ 2 h 22"/>
                <a:gd name="T5" fmla="*/ 0 h 22"/>
                <a:gd name="T6" fmla="*/ 0 h 22"/>
                <a:gd name="T7" fmla="*/ 1 h 22"/>
                <a:gd name="T8" fmla="*/ 1 h 22"/>
                <a:gd name="T9" fmla="*/ 0 h 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</a:cxnLst>
              <a:rect l="0" t="0" r="r" b="b"/>
              <a:pathLst>
                <a:path h="22">
                  <a:moveTo>
                    <a:pt x="0" y="2"/>
                  </a:moveTo>
                  <a:lnTo>
                    <a:pt x="0" y="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18" name="Freeform 93060"/>
            <p:cNvSpPr>
              <a:spLocks/>
            </p:cNvSpPr>
            <p:nvPr/>
          </p:nvSpPr>
          <p:spPr bwMode="auto">
            <a:xfrm>
              <a:off x="792071" y="8301787"/>
              <a:ext cx="50761" cy="25379"/>
            </a:xfrm>
            <a:custGeom>
              <a:avLst/>
              <a:gdLst>
                <a:gd name="T0" fmla="*/ 4 w 4"/>
                <a:gd name="T1" fmla="*/ 0 h 2"/>
                <a:gd name="T2" fmla="*/ 0 w 4"/>
                <a:gd name="T3" fmla="*/ 0 h 2"/>
                <a:gd name="T4" fmla="*/ 0 w 4"/>
                <a:gd name="T5" fmla="*/ 2 h 2"/>
                <a:gd name="T6" fmla="*/ 2 w 4"/>
                <a:gd name="T7" fmla="*/ 2 h 2"/>
                <a:gd name="T8" fmla="*/ 4 w 4"/>
                <a:gd name="T9" fmla="*/ 2 h 2"/>
                <a:gd name="T10" fmla="*/ 4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19" name="Freeform 93061"/>
            <p:cNvSpPr>
              <a:spLocks/>
            </p:cNvSpPr>
            <p:nvPr/>
          </p:nvSpPr>
          <p:spPr bwMode="auto">
            <a:xfrm>
              <a:off x="792071" y="8301787"/>
              <a:ext cx="50761" cy="25379"/>
            </a:xfrm>
            <a:custGeom>
              <a:avLst/>
              <a:gdLst>
                <a:gd name="T0" fmla="*/ 4 w 4"/>
                <a:gd name="T1" fmla="*/ 0 h 2"/>
                <a:gd name="T2" fmla="*/ 0 w 4"/>
                <a:gd name="T3" fmla="*/ 0 h 2"/>
                <a:gd name="T4" fmla="*/ 0 w 4"/>
                <a:gd name="T5" fmla="*/ 2 h 2"/>
                <a:gd name="T6" fmla="*/ 2 w 4"/>
                <a:gd name="T7" fmla="*/ 2 h 2"/>
                <a:gd name="T8" fmla="*/ 4 w 4"/>
                <a:gd name="T9" fmla="*/ 2 h 2"/>
                <a:gd name="T10" fmla="*/ 4 w 4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20" name="Freeform 93057"/>
            <p:cNvSpPr>
              <a:spLocks/>
            </p:cNvSpPr>
            <p:nvPr/>
          </p:nvSpPr>
          <p:spPr bwMode="auto">
            <a:xfrm>
              <a:off x="703270" y="7946477"/>
              <a:ext cx="139592" cy="380695"/>
            </a:xfrm>
            <a:custGeom>
              <a:avLst/>
              <a:gdLst>
                <a:gd name="T0" fmla="*/ 11 w 11"/>
                <a:gd name="T1" fmla="*/ 0 h 30"/>
                <a:gd name="T2" fmla="*/ 9 w 11"/>
                <a:gd name="T3" fmla="*/ 0 h 30"/>
                <a:gd name="T4" fmla="*/ 9 w 11"/>
                <a:gd name="T5" fmla="*/ 5 h 30"/>
                <a:gd name="T6" fmla="*/ 5 w 11"/>
                <a:gd name="T7" fmla="*/ 5 h 30"/>
                <a:gd name="T8" fmla="*/ 5 w 11"/>
                <a:gd name="T9" fmla="*/ 16 h 30"/>
                <a:gd name="T10" fmla="*/ 3 w 11"/>
                <a:gd name="T11" fmla="*/ 16 h 30"/>
                <a:gd name="T12" fmla="*/ 3 w 11"/>
                <a:gd name="T13" fmla="*/ 15 h 30"/>
                <a:gd name="T14" fmla="*/ 0 w 11"/>
                <a:gd name="T15" fmla="*/ 15 h 30"/>
                <a:gd name="T16" fmla="*/ 0 w 11"/>
                <a:gd name="T17" fmla="*/ 30 h 30"/>
                <a:gd name="T18" fmla="*/ 3 w 11"/>
                <a:gd name="T19" fmla="*/ 30 h 30"/>
                <a:gd name="T20" fmla="*/ 5 w 11"/>
                <a:gd name="T21" fmla="*/ 30 h 30"/>
                <a:gd name="T22" fmla="*/ 7 w 11"/>
                <a:gd name="T23" fmla="*/ 30 h 30"/>
                <a:gd name="T24" fmla="*/ 7 w 11"/>
                <a:gd name="T25" fmla="*/ 30 h 30"/>
                <a:gd name="T26" fmla="*/ 7 w 11"/>
                <a:gd name="T27" fmla="*/ 28 h 30"/>
                <a:gd name="T28" fmla="*/ 11 w 11"/>
                <a:gd name="T29" fmla="*/ 28 h 30"/>
                <a:gd name="T30" fmla="*/ 11 w 11"/>
                <a:gd name="T31" fmla="*/ 28 h 30"/>
                <a:gd name="T32" fmla="*/ 11 w 11"/>
                <a:gd name="T33" fmla="*/ 28 h 30"/>
                <a:gd name="T34" fmla="*/ 11 w 11"/>
                <a:gd name="T35" fmla="*/ 8 h 30"/>
                <a:gd name="T36" fmla="*/ 11 w 11"/>
                <a:gd name="T37" fmla="*/ 8 h 30"/>
                <a:gd name="T38" fmla="*/ 11 w 11"/>
                <a:gd name="T39" fmla="*/ 7 h 30"/>
                <a:gd name="T40" fmla="*/ 11 w 11"/>
                <a:gd name="T41" fmla="*/ 7 h 30"/>
                <a:gd name="T42" fmla="*/ 11 w 11"/>
                <a:gd name="T43" fmla="*/ 6 h 30"/>
                <a:gd name="T44" fmla="*/ 11 w 11"/>
                <a:gd name="T45" fmla="*/ 6 h 30"/>
                <a:gd name="T46" fmla="*/ 11 w 11"/>
                <a:gd name="T4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" h="30">
                  <a:moveTo>
                    <a:pt x="11" y="0"/>
                  </a:moveTo>
                  <a:lnTo>
                    <a:pt x="9" y="0"/>
                  </a:lnTo>
                  <a:lnTo>
                    <a:pt x="9" y="5"/>
                  </a:lnTo>
                  <a:lnTo>
                    <a:pt x="5" y="5"/>
                  </a:lnTo>
                  <a:lnTo>
                    <a:pt x="5" y="16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30"/>
                  </a:lnTo>
                  <a:lnTo>
                    <a:pt x="3" y="30"/>
                  </a:lnTo>
                  <a:lnTo>
                    <a:pt x="5" y="30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28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11" y="2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0"/>
                  </a:lnTo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Bef>
                  <a:spcPts val="100"/>
                </a:spcBef>
              </a:pPr>
              <a:endParaRPr lang="es-CR" sz="1000"/>
            </a:p>
          </p:txBody>
        </p:sp>
        <p:sp>
          <p:nvSpPr>
            <p:cNvPr id="121" name="Freeform 315"/>
            <p:cNvSpPr/>
            <p:nvPr/>
          </p:nvSpPr>
          <p:spPr>
            <a:xfrm>
              <a:off x="434495" y="8022416"/>
              <a:ext cx="223710" cy="304761"/>
            </a:xfrm>
            <a:custGeom>
              <a:avLst/>
              <a:gdLst/>
              <a:ahLst/>
              <a:cxnLst/>
              <a:rect l="l" t="t" r="r" b="b"/>
              <a:pathLst>
                <a:path w="3473450" h="4731871">
                  <a:moveTo>
                    <a:pt x="979669" y="2581960"/>
                  </a:moveTo>
                  <a:cubicBezTo>
                    <a:pt x="1034679" y="2642560"/>
                    <a:pt x="1113138" y="2682535"/>
                    <a:pt x="1201690" y="2689784"/>
                  </a:cubicBezTo>
                  <a:cubicBezTo>
                    <a:pt x="1227279" y="2867808"/>
                    <a:pt x="1257625" y="3051466"/>
                    <a:pt x="1295774" y="3261659"/>
                  </a:cubicBezTo>
                  <a:cubicBezTo>
                    <a:pt x="1382059" y="3593353"/>
                    <a:pt x="1544544" y="3963148"/>
                    <a:pt x="1726079" y="4104342"/>
                  </a:cubicBezTo>
                  <a:cubicBezTo>
                    <a:pt x="1782954" y="3989566"/>
                    <a:pt x="1834508" y="3882476"/>
                    <a:pt x="1883637" y="3766694"/>
                  </a:cubicBezTo>
                  <a:cubicBezTo>
                    <a:pt x="1940048" y="3809108"/>
                    <a:pt x="2014320" y="3834093"/>
                    <a:pt x="2095500" y="3834093"/>
                  </a:cubicBezTo>
                  <a:cubicBezTo>
                    <a:pt x="2106700" y="3834093"/>
                    <a:pt x="2117769" y="3833618"/>
                    <a:pt x="2128502" y="3830604"/>
                  </a:cubicBezTo>
                  <a:cubicBezTo>
                    <a:pt x="2085366" y="4022372"/>
                    <a:pt x="2042824" y="4215736"/>
                    <a:pt x="2002491" y="4416612"/>
                  </a:cubicBezTo>
                  <a:cubicBezTo>
                    <a:pt x="2028265" y="4600015"/>
                    <a:pt x="2066738" y="4618318"/>
                    <a:pt x="2111562" y="4731871"/>
                  </a:cubicBezTo>
                  <a:lnTo>
                    <a:pt x="1367491" y="4731871"/>
                  </a:lnTo>
                  <a:lnTo>
                    <a:pt x="1484032" y="4445000"/>
                  </a:lnTo>
                  <a:cubicBezTo>
                    <a:pt x="1469838" y="4256741"/>
                    <a:pt x="1271494" y="3782733"/>
                    <a:pt x="1193800" y="3594474"/>
                  </a:cubicBezTo>
                  <a:cubicBezTo>
                    <a:pt x="1055347" y="3161356"/>
                    <a:pt x="1036020" y="3019048"/>
                    <a:pt x="979669" y="2581960"/>
                  </a:cubicBezTo>
                  <a:close/>
                  <a:moveTo>
                    <a:pt x="2422525" y="2283385"/>
                  </a:moveTo>
                  <a:cubicBezTo>
                    <a:pt x="2582242" y="2283385"/>
                    <a:pt x="2715217" y="2380097"/>
                    <a:pt x="2743399" y="2508072"/>
                  </a:cubicBezTo>
                  <a:cubicBezTo>
                    <a:pt x="2800803" y="2462840"/>
                    <a:pt x="2877799" y="2435785"/>
                    <a:pt x="2962275" y="2435785"/>
                  </a:cubicBezTo>
                  <a:cubicBezTo>
                    <a:pt x="3142886" y="2435785"/>
                    <a:pt x="3289300" y="2559455"/>
                    <a:pt x="3289300" y="2712010"/>
                  </a:cubicBezTo>
                  <a:cubicBezTo>
                    <a:pt x="3289300" y="2762130"/>
                    <a:pt x="3273496" y="2809133"/>
                    <a:pt x="3244737" y="2848885"/>
                  </a:cubicBezTo>
                  <a:cubicBezTo>
                    <a:pt x="3378803" y="2895432"/>
                    <a:pt x="3473450" y="3011399"/>
                    <a:pt x="3473450" y="3146985"/>
                  </a:cubicBezTo>
                  <a:cubicBezTo>
                    <a:pt x="3473450" y="3324399"/>
                    <a:pt x="3311399" y="3468221"/>
                    <a:pt x="3111500" y="3468221"/>
                  </a:cubicBezTo>
                  <a:cubicBezTo>
                    <a:pt x="3056703" y="3468221"/>
                    <a:pt x="3004749" y="3457414"/>
                    <a:pt x="2958570" y="3437175"/>
                  </a:cubicBezTo>
                  <a:cubicBezTo>
                    <a:pt x="2961572" y="3447219"/>
                    <a:pt x="2962275" y="3457651"/>
                    <a:pt x="2962275" y="3468221"/>
                  </a:cubicBezTo>
                  <a:cubicBezTo>
                    <a:pt x="2962275" y="3620776"/>
                    <a:pt x="2815861" y="3744446"/>
                    <a:pt x="2635250" y="3744446"/>
                  </a:cubicBezTo>
                  <a:cubicBezTo>
                    <a:pt x="2523109" y="3744446"/>
                    <a:pt x="2424150" y="3696769"/>
                    <a:pt x="2365375" y="3623991"/>
                  </a:cubicBezTo>
                  <a:cubicBezTo>
                    <a:pt x="2306600" y="3696769"/>
                    <a:pt x="2207642" y="3744446"/>
                    <a:pt x="2095500" y="3744446"/>
                  </a:cubicBezTo>
                  <a:cubicBezTo>
                    <a:pt x="1914889" y="3744446"/>
                    <a:pt x="1768475" y="3620776"/>
                    <a:pt x="1768475" y="3468221"/>
                  </a:cubicBezTo>
                  <a:cubicBezTo>
                    <a:pt x="1587864" y="3468221"/>
                    <a:pt x="1441450" y="3344551"/>
                    <a:pt x="1441450" y="3191996"/>
                  </a:cubicBezTo>
                  <a:cubicBezTo>
                    <a:pt x="1441450" y="3074383"/>
                    <a:pt x="1528475" y="2973938"/>
                    <a:pt x="1651336" y="2934816"/>
                  </a:cubicBezTo>
                  <a:cubicBezTo>
                    <a:pt x="1636489" y="2904344"/>
                    <a:pt x="1628775" y="2870851"/>
                    <a:pt x="1628775" y="2835835"/>
                  </a:cubicBezTo>
                  <a:cubicBezTo>
                    <a:pt x="1628775" y="2683280"/>
                    <a:pt x="1775189" y="2559610"/>
                    <a:pt x="1955800" y="2559610"/>
                  </a:cubicBezTo>
                  <a:cubicBezTo>
                    <a:pt x="2007307" y="2559610"/>
                    <a:pt x="2056033" y="2569668"/>
                    <a:pt x="2098959" y="2588591"/>
                  </a:cubicBezTo>
                  <a:cubicBezTo>
                    <a:pt x="2096112" y="2579205"/>
                    <a:pt x="2095500" y="2569468"/>
                    <a:pt x="2095500" y="2559610"/>
                  </a:cubicBezTo>
                  <a:cubicBezTo>
                    <a:pt x="2095500" y="2407055"/>
                    <a:pt x="2241914" y="2283385"/>
                    <a:pt x="2422525" y="2283385"/>
                  </a:cubicBezTo>
                  <a:close/>
                  <a:moveTo>
                    <a:pt x="2332157" y="1358603"/>
                  </a:moveTo>
                  <a:cubicBezTo>
                    <a:pt x="2360376" y="1367187"/>
                    <a:pt x="2390842" y="1371416"/>
                    <a:pt x="2422525" y="1371416"/>
                  </a:cubicBezTo>
                  <a:cubicBezTo>
                    <a:pt x="2448822" y="1371416"/>
                    <a:pt x="2474280" y="1368503"/>
                    <a:pt x="2498087" y="1361556"/>
                  </a:cubicBezTo>
                  <a:cubicBezTo>
                    <a:pt x="2508311" y="1577728"/>
                    <a:pt x="2513489" y="1802225"/>
                    <a:pt x="2461185" y="2132106"/>
                  </a:cubicBezTo>
                  <a:lnTo>
                    <a:pt x="2448764" y="2213645"/>
                  </a:lnTo>
                  <a:lnTo>
                    <a:pt x="2422525" y="2211668"/>
                  </a:lnTo>
                  <a:cubicBezTo>
                    <a:pt x="2375970" y="2211668"/>
                    <a:pt x="2331687" y="2219885"/>
                    <a:pt x="2291707" y="2234992"/>
                  </a:cubicBezTo>
                  <a:cubicBezTo>
                    <a:pt x="2327883" y="1960170"/>
                    <a:pt x="2346944" y="1658353"/>
                    <a:pt x="2332157" y="1358603"/>
                  </a:cubicBezTo>
                  <a:close/>
                  <a:moveTo>
                    <a:pt x="838013" y="1244598"/>
                  </a:moveTo>
                  <a:cubicBezTo>
                    <a:pt x="923574" y="1244598"/>
                    <a:pt x="998742" y="1286824"/>
                    <a:pt x="1041213" y="1350799"/>
                  </a:cubicBezTo>
                  <a:cubicBezTo>
                    <a:pt x="1083684" y="1286824"/>
                    <a:pt x="1158852" y="1244598"/>
                    <a:pt x="1244413" y="1244598"/>
                  </a:cubicBezTo>
                  <a:cubicBezTo>
                    <a:pt x="1370912" y="1244598"/>
                    <a:pt x="1474692" y="1336897"/>
                    <a:pt x="1483855" y="1454504"/>
                  </a:cubicBezTo>
                  <a:cubicBezTo>
                    <a:pt x="1524673" y="1421844"/>
                    <a:pt x="1577460" y="1402788"/>
                    <a:pt x="1634938" y="1402788"/>
                  </a:cubicBezTo>
                  <a:cubicBezTo>
                    <a:pt x="1768308" y="1402788"/>
                    <a:pt x="1876425" y="1505387"/>
                    <a:pt x="1876425" y="1631949"/>
                  </a:cubicBezTo>
                  <a:cubicBezTo>
                    <a:pt x="1876425" y="1668504"/>
                    <a:pt x="1867406" y="1703059"/>
                    <a:pt x="1850512" y="1733275"/>
                  </a:cubicBezTo>
                  <a:cubicBezTo>
                    <a:pt x="1976155" y="1785835"/>
                    <a:pt x="2063456" y="1904629"/>
                    <a:pt x="2063456" y="2042645"/>
                  </a:cubicBezTo>
                  <a:cubicBezTo>
                    <a:pt x="2063456" y="2230270"/>
                    <a:pt x="1902116" y="2382371"/>
                    <a:pt x="1703093" y="2382371"/>
                  </a:cubicBezTo>
                  <a:cubicBezTo>
                    <a:pt x="1664618" y="2382371"/>
                    <a:pt x="1627550" y="2376687"/>
                    <a:pt x="1593263" y="2364582"/>
                  </a:cubicBezTo>
                  <a:cubicBezTo>
                    <a:pt x="1555628" y="2513138"/>
                    <a:pt x="1413644" y="2623110"/>
                    <a:pt x="1244413" y="2623110"/>
                  </a:cubicBezTo>
                  <a:cubicBezTo>
                    <a:pt x="1120717" y="2623110"/>
                    <a:pt x="1011577" y="2564356"/>
                    <a:pt x="946823" y="2474732"/>
                  </a:cubicBezTo>
                  <a:cubicBezTo>
                    <a:pt x="888961" y="2564349"/>
                    <a:pt x="791412" y="2623110"/>
                    <a:pt x="680851" y="2623110"/>
                  </a:cubicBezTo>
                  <a:cubicBezTo>
                    <a:pt x="545554" y="2623110"/>
                    <a:pt x="429742" y="2535114"/>
                    <a:pt x="382504" y="2410246"/>
                  </a:cubicBezTo>
                  <a:cubicBezTo>
                    <a:pt x="381941" y="2410384"/>
                    <a:pt x="381377" y="2410385"/>
                    <a:pt x="380813" y="2410385"/>
                  </a:cubicBezTo>
                  <a:cubicBezTo>
                    <a:pt x="170496" y="2410385"/>
                    <a:pt x="0" y="2271078"/>
                    <a:pt x="0" y="2099234"/>
                  </a:cubicBezTo>
                  <a:cubicBezTo>
                    <a:pt x="0" y="1962454"/>
                    <a:pt x="108017" y="1846287"/>
                    <a:pt x="258537" y="1805952"/>
                  </a:cubicBezTo>
                  <a:cubicBezTo>
                    <a:pt x="219383" y="1767629"/>
                    <a:pt x="196476" y="1718114"/>
                    <a:pt x="196476" y="1664260"/>
                  </a:cubicBezTo>
                  <a:cubicBezTo>
                    <a:pt x="196476" y="1537698"/>
                    <a:pt x="322989" y="1435099"/>
                    <a:pt x="479051" y="1435099"/>
                  </a:cubicBezTo>
                  <a:cubicBezTo>
                    <a:pt x="521752" y="1435099"/>
                    <a:pt x="562242" y="1442780"/>
                    <a:pt x="598288" y="1457177"/>
                  </a:cubicBezTo>
                  <a:cubicBezTo>
                    <a:pt x="606152" y="1338310"/>
                    <a:pt x="710550" y="1244598"/>
                    <a:pt x="838013" y="1244598"/>
                  </a:cubicBezTo>
                  <a:close/>
                  <a:moveTo>
                    <a:pt x="2384425" y="0"/>
                  </a:moveTo>
                  <a:cubicBezTo>
                    <a:pt x="2539635" y="0"/>
                    <a:pt x="2665617" y="101481"/>
                    <a:pt x="2666743" y="227091"/>
                  </a:cubicBezTo>
                  <a:cubicBezTo>
                    <a:pt x="2693978" y="219762"/>
                    <a:pt x="2722889" y="216460"/>
                    <a:pt x="2752725" y="216460"/>
                  </a:cubicBezTo>
                  <a:cubicBezTo>
                    <a:pt x="2935089" y="216460"/>
                    <a:pt x="3082925" y="339809"/>
                    <a:pt x="3082925" y="491968"/>
                  </a:cubicBezTo>
                  <a:cubicBezTo>
                    <a:pt x="3082925" y="562078"/>
                    <a:pt x="3051538" y="626072"/>
                    <a:pt x="2999025" y="673825"/>
                  </a:cubicBezTo>
                  <a:cubicBezTo>
                    <a:pt x="3080926" y="723212"/>
                    <a:pt x="3133725" y="803856"/>
                    <a:pt x="3133725" y="894789"/>
                  </a:cubicBezTo>
                  <a:cubicBezTo>
                    <a:pt x="3133725" y="1046948"/>
                    <a:pt x="2985889" y="1170297"/>
                    <a:pt x="2803525" y="1170297"/>
                  </a:cubicBezTo>
                  <a:cubicBezTo>
                    <a:pt x="2763215" y="1170297"/>
                    <a:pt x="2724593" y="1164270"/>
                    <a:pt x="2689165" y="1152316"/>
                  </a:cubicBezTo>
                  <a:cubicBezTo>
                    <a:pt x="2652638" y="1243416"/>
                    <a:pt x="2546977" y="1308661"/>
                    <a:pt x="2422525" y="1308661"/>
                  </a:cubicBezTo>
                  <a:cubicBezTo>
                    <a:pt x="2306009" y="1308661"/>
                    <a:pt x="2205963" y="1251471"/>
                    <a:pt x="2162861" y="1169753"/>
                  </a:cubicBezTo>
                  <a:cubicBezTo>
                    <a:pt x="2107962" y="1201408"/>
                    <a:pt x="2040874" y="1219761"/>
                    <a:pt x="1968500" y="1219761"/>
                  </a:cubicBezTo>
                  <a:cubicBezTo>
                    <a:pt x="1780875" y="1219761"/>
                    <a:pt x="1628775" y="1096412"/>
                    <a:pt x="1628775" y="944253"/>
                  </a:cubicBezTo>
                  <a:cubicBezTo>
                    <a:pt x="1628775" y="841601"/>
                    <a:pt x="1698001" y="752062"/>
                    <a:pt x="1801198" y="705831"/>
                  </a:cubicBezTo>
                  <a:cubicBezTo>
                    <a:pt x="1722890" y="656457"/>
                    <a:pt x="1673225" y="578916"/>
                    <a:pt x="1673225" y="491968"/>
                  </a:cubicBezTo>
                  <a:cubicBezTo>
                    <a:pt x="1673225" y="339809"/>
                    <a:pt x="1825325" y="216460"/>
                    <a:pt x="2012950" y="216460"/>
                  </a:cubicBezTo>
                  <a:cubicBezTo>
                    <a:pt x="2043887" y="216460"/>
                    <a:pt x="2073859" y="219814"/>
                    <a:pt x="2102086" y="227261"/>
                  </a:cubicBezTo>
                  <a:cubicBezTo>
                    <a:pt x="2103120" y="101572"/>
                    <a:pt x="2229146" y="0"/>
                    <a:pt x="2384425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00"/>
                </a:spcBef>
              </a:pPr>
              <a:endParaRPr lang="de-DE" sz="1000" err="1">
                <a:solidFill>
                  <a:schemeClr val="tx1"/>
                </a:solidFill>
              </a:endParaRPr>
            </a:p>
          </p:txBody>
        </p:sp>
      </p:grpSp>
      <p:sp>
        <p:nvSpPr>
          <p:cNvPr id="144" name="Прямоугольник 143"/>
          <p:cNvSpPr/>
          <p:nvPr/>
        </p:nvSpPr>
        <p:spPr>
          <a:xfrm>
            <a:off x="4863756" y="4361554"/>
            <a:ext cx="3714820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300" b="1" dirty="0"/>
              <a:t>Качество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4863756" y="4650220"/>
            <a:ext cx="3276119" cy="1638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3" indent="-171453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/>
              <a:t>Развитие городов внутри сформированных границ </a:t>
            </a:r>
          </a:p>
          <a:p>
            <a:pPr marL="171453" indent="-171453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/>
              <a:t>Формирование стандартов и индекса качества городской среды</a:t>
            </a:r>
          </a:p>
          <a:p>
            <a:pPr marL="171453" indent="-171453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/>
              <a:t>Высокая плотность застройки в городах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с </a:t>
            </a:r>
            <a:r>
              <a:rPr lang="ru-RU" sz="1100" dirty="0"/>
              <a:t>созданием общественных пространств, мест приложения рабочей силы и обеспечение транспортной и социальной инфраструктурой</a:t>
            </a:r>
          </a:p>
          <a:p>
            <a:pPr marL="171453" indent="-171453">
              <a:spcBef>
                <a:spcPts val="3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/>
              <a:t>Внедрение стандартов зеленого роста ОЭСР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708501" y="1436991"/>
            <a:ext cx="4032000" cy="2196000"/>
          </a:xfrm>
          <a:prstGeom prst="rect">
            <a:avLst/>
          </a:prstGeom>
          <a:solidFill>
            <a:srgbClr val="F5F5F5"/>
          </a:solidFill>
          <a:ln w="9525">
            <a:solidFill>
              <a:srgbClr val="EFE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29"/>
          </a:p>
        </p:txBody>
      </p:sp>
      <p:sp>
        <p:nvSpPr>
          <p:cNvPr id="148" name="Прямоугольник 147"/>
          <p:cNvSpPr/>
          <p:nvPr/>
        </p:nvSpPr>
        <p:spPr>
          <a:xfrm>
            <a:off x="4863756" y="1571203"/>
            <a:ext cx="3714820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300" b="1" dirty="0"/>
              <a:t>Предложение</a:t>
            </a:r>
          </a:p>
        </p:txBody>
      </p:sp>
      <p:sp>
        <p:nvSpPr>
          <p:cNvPr id="149" name="Прямоугольник 148"/>
          <p:cNvSpPr/>
          <p:nvPr/>
        </p:nvSpPr>
        <p:spPr>
          <a:xfrm>
            <a:off x="4863756" y="1859869"/>
            <a:ext cx="3276119" cy="8976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3" indent="-171453">
              <a:spcBef>
                <a:spcPts val="4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 smtClean="0"/>
              <a:t>Эффективное </a:t>
            </a:r>
            <a:r>
              <a:rPr lang="ru-RU" sz="1100" dirty="0"/>
              <a:t>использование земельных ресурсов, в т.ч. развитие застроенных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и </a:t>
            </a:r>
            <a:r>
              <a:rPr lang="ru-RU" sz="1100" dirty="0"/>
              <a:t>промышленных территорий</a:t>
            </a:r>
          </a:p>
          <a:p>
            <a:pPr marL="171453" indent="-171453">
              <a:spcBef>
                <a:spcPts val="4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/>
              <a:t>Развитие и модернизация строительной индустрии, повышение качества строительства</a:t>
            </a:r>
          </a:p>
        </p:txBody>
      </p:sp>
      <p:sp>
        <p:nvSpPr>
          <p:cNvPr id="156" name="Прямоугольник 155"/>
          <p:cNvSpPr/>
          <p:nvPr/>
        </p:nvSpPr>
        <p:spPr>
          <a:xfrm>
            <a:off x="515255" y="4361554"/>
            <a:ext cx="3714820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300" b="1" dirty="0"/>
              <a:t>Количество</a:t>
            </a:r>
          </a:p>
        </p:txBody>
      </p:sp>
      <p:sp>
        <p:nvSpPr>
          <p:cNvPr id="157" name="Прямоугольник 156"/>
          <p:cNvSpPr/>
          <p:nvPr/>
        </p:nvSpPr>
        <p:spPr>
          <a:xfrm>
            <a:off x="515255" y="4650220"/>
            <a:ext cx="3276119" cy="111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3" indent="-171453">
              <a:spcBef>
                <a:spcPts val="4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/>
              <a:t>Увеличение объемов строительства стандартного жилья в городах</a:t>
            </a:r>
          </a:p>
          <a:p>
            <a:pPr marL="171453" indent="-171453">
              <a:spcBef>
                <a:spcPts val="4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/>
              <a:t>Ускорение выбытия старого жилья, программы реновации </a:t>
            </a:r>
          </a:p>
          <a:p>
            <a:pPr marL="171453" indent="-171453">
              <a:spcBef>
                <a:spcPts val="4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/>
              <a:t>Реализация пилотных проектов строительства арендного жилья</a:t>
            </a:r>
          </a:p>
        </p:txBody>
      </p:sp>
      <p:grpSp>
        <p:nvGrpSpPr>
          <p:cNvPr id="137" name="Group 418"/>
          <p:cNvGrpSpPr/>
          <p:nvPr/>
        </p:nvGrpSpPr>
        <p:grpSpPr>
          <a:xfrm>
            <a:off x="8189532" y="1541766"/>
            <a:ext cx="417619" cy="557657"/>
            <a:chOff x="6064561" y="1667810"/>
            <a:chExt cx="2567952" cy="3429050"/>
          </a:xfrm>
          <a:solidFill>
            <a:schemeClr val="accent6"/>
          </a:solidFill>
        </p:grpSpPr>
        <p:sp>
          <p:nvSpPr>
            <p:cNvPr id="138" name="Rectangle 565"/>
            <p:cNvSpPr/>
            <p:nvPr/>
          </p:nvSpPr>
          <p:spPr bwMode="auto">
            <a:xfrm>
              <a:off x="6064561" y="1667810"/>
              <a:ext cx="1088713" cy="3429050"/>
            </a:xfrm>
            <a:custGeom>
              <a:avLst/>
              <a:gdLst/>
              <a:ahLst/>
              <a:cxnLst/>
              <a:rect l="l" t="t" r="r" b="b"/>
              <a:pathLst>
                <a:path w="1088713" h="3429050">
                  <a:moveTo>
                    <a:pt x="225460" y="1448726"/>
                  </a:moveTo>
                  <a:lnTo>
                    <a:pt x="225460" y="1608836"/>
                  </a:lnTo>
                  <a:lnTo>
                    <a:pt x="385570" y="1608836"/>
                  </a:lnTo>
                  <a:lnTo>
                    <a:pt x="385570" y="1448726"/>
                  </a:lnTo>
                  <a:close/>
                  <a:moveTo>
                    <a:pt x="225460" y="1121204"/>
                  </a:moveTo>
                  <a:lnTo>
                    <a:pt x="225460" y="1281314"/>
                  </a:lnTo>
                  <a:lnTo>
                    <a:pt x="385570" y="1281314"/>
                  </a:lnTo>
                  <a:lnTo>
                    <a:pt x="385570" y="1121204"/>
                  </a:lnTo>
                  <a:close/>
                  <a:moveTo>
                    <a:pt x="741241" y="793682"/>
                  </a:moveTo>
                  <a:lnTo>
                    <a:pt x="741241" y="953792"/>
                  </a:lnTo>
                  <a:lnTo>
                    <a:pt x="901351" y="953792"/>
                  </a:lnTo>
                  <a:lnTo>
                    <a:pt x="901351" y="793682"/>
                  </a:lnTo>
                  <a:close/>
                  <a:moveTo>
                    <a:pt x="225460" y="793682"/>
                  </a:moveTo>
                  <a:lnTo>
                    <a:pt x="225460" y="953792"/>
                  </a:lnTo>
                  <a:lnTo>
                    <a:pt x="385570" y="953792"/>
                  </a:lnTo>
                  <a:lnTo>
                    <a:pt x="385570" y="793682"/>
                  </a:lnTo>
                  <a:close/>
                  <a:moveTo>
                    <a:pt x="741241" y="466160"/>
                  </a:moveTo>
                  <a:lnTo>
                    <a:pt x="741241" y="626270"/>
                  </a:lnTo>
                  <a:lnTo>
                    <a:pt x="901351" y="626270"/>
                  </a:lnTo>
                  <a:lnTo>
                    <a:pt x="901351" y="466160"/>
                  </a:lnTo>
                  <a:close/>
                  <a:moveTo>
                    <a:pt x="225460" y="466160"/>
                  </a:moveTo>
                  <a:lnTo>
                    <a:pt x="225460" y="626270"/>
                  </a:lnTo>
                  <a:lnTo>
                    <a:pt x="385570" y="626270"/>
                  </a:lnTo>
                  <a:lnTo>
                    <a:pt x="385570" y="466160"/>
                  </a:lnTo>
                  <a:close/>
                  <a:moveTo>
                    <a:pt x="0" y="0"/>
                  </a:moveTo>
                  <a:lnTo>
                    <a:pt x="1088713" y="0"/>
                  </a:lnTo>
                  <a:lnTo>
                    <a:pt x="1088713" y="1190635"/>
                  </a:lnTo>
                  <a:lnTo>
                    <a:pt x="669742" y="1190635"/>
                  </a:lnTo>
                  <a:lnTo>
                    <a:pt x="669742" y="3429050"/>
                  </a:lnTo>
                  <a:lnTo>
                    <a:pt x="0" y="342905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charset="0"/>
              </a:endParaRPr>
            </a:p>
          </p:txBody>
        </p:sp>
        <p:sp>
          <p:nvSpPr>
            <p:cNvPr id="139" name="Rectangle 566"/>
            <p:cNvSpPr/>
            <p:nvPr/>
          </p:nvSpPr>
          <p:spPr bwMode="auto">
            <a:xfrm>
              <a:off x="7543800" y="2363152"/>
              <a:ext cx="1088713" cy="2733708"/>
            </a:xfrm>
            <a:custGeom>
              <a:avLst/>
              <a:gdLst/>
              <a:ahLst/>
              <a:cxnLst/>
              <a:rect l="l" t="t" r="r" b="b"/>
              <a:pathLst>
                <a:path w="1088713" h="2733708">
                  <a:moveTo>
                    <a:pt x="779341" y="1241670"/>
                  </a:moveTo>
                  <a:lnTo>
                    <a:pt x="779341" y="1401780"/>
                  </a:lnTo>
                  <a:lnTo>
                    <a:pt x="939451" y="1401780"/>
                  </a:lnTo>
                  <a:lnTo>
                    <a:pt x="939451" y="1241670"/>
                  </a:lnTo>
                  <a:close/>
                  <a:moveTo>
                    <a:pt x="779341" y="914148"/>
                  </a:moveTo>
                  <a:lnTo>
                    <a:pt x="779341" y="1074258"/>
                  </a:lnTo>
                  <a:lnTo>
                    <a:pt x="939451" y="1074258"/>
                  </a:lnTo>
                  <a:lnTo>
                    <a:pt x="939451" y="914148"/>
                  </a:lnTo>
                  <a:close/>
                  <a:moveTo>
                    <a:pt x="779341" y="586626"/>
                  </a:moveTo>
                  <a:lnTo>
                    <a:pt x="779341" y="746736"/>
                  </a:lnTo>
                  <a:lnTo>
                    <a:pt x="939451" y="746736"/>
                  </a:lnTo>
                  <a:lnTo>
                    <a:pt x="939451" y="586626"/>
                  </a:lnTo>
                  <a:close/>
                  <a:moveTo>
                    <a:pt x="779341" y="259104"/>
                  </a:moveTo>
                  <a:lnTo>
                    <a:pt x="779341" y="419214"/>
                  </a:lnTo>
                  <a:lnTo>
                    <a:pt x="939451" y="419214"/>
                  </a:lnTo>
                  <a:lnTo>
                    <a:pt x="939451" y="259104"/>
                  </a:lnTo>
                  <a:close/>
                  <a:moveTo>
                    <a:pt x="149260" y="259104"/>
                  </a:moveTo>
                  <a:lnTo>
                    <a:pt x="149260" y="419214"/>
                  </a:lnTo>
                  <a:lnTo>
                    <a:pt x="309370" y="419214"/>
                  </a:lnTo>
                  <a:lnTo>
                    <a:pt x="309370" y="259104"/>
                  </a:lnTo>
                  <a:close/>
                  <a:moveTo>
                    <a:pt x="0" y="0"/>
                  </a:moveTo>
                  <a:lnTo>
                    <a:pt x="1088713" y="0"/>
                  </a:lnTo>
                  <a:lnTo>
                    <a:pt x="1088713" y="2733708"/>
                  </a:lnTo>
                  <a:lnTo>
                    <a:pt x="729341" y="2733708"/>
                  </a:lnTo>
                  <a:lnTo>
                    <a:pt x="729341" y="495293"/>
                  </a:lnTo>
                  <a:lnTo>
                    <a:pt x="0" y="495293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charset="0"/>
              </a:endParaRPr>
            </a:p>
          </p:txBody>
        </p:sp>
        <p:sp>
          <p:nvSpPr>
            <p:cNvPr id="140" name="Rectangle 267280"/>
            <p:cNvSpPr/>
            <p:nvPr/>
          </p:nvSpPr>
          <p:spPr bwMode="auto">
            <a:xfrm>
              <a:off x="6789070" y="2914299"/>
              <a:ext cx="1429304" cy="2182561"/>
            </a:xfrm>
            <a:custGeom>
              <a:avLst/>
              <a:gdLst/>
              <a:ahLst/>
              <a:cxnLst/>
              <a:rect l="l" t="t" r="r" b="b"/>
              <a:pathLst>
                <a:path w="1429304" h="2182561">
                  <a:moveTo>
                    <a:pt x="562252" y="1709302"/>
                  </a:moveTo>
                  <a:lnTo>
                    <a:pt x="562252" y="2182560"/>
                  </a:lnTo>
                  <a:lnTo>
                    <a:pt x="867052" y="2182560"/>
                  </a:lnTo>
                  <a:lnTo>
                    <a:pt x="867052" y="1709302"/>
                  </a:lnTo>
                  <a:close/>
                  <a:moveTo>
                    <a:pt x="949638" y="1470269"/>
                  </a:moveTo>
                  <a:lnTo>
                    <a:pt x="949638" y="1630379"/>
                  </a:lnTo>
                  <a:lnTo>
                    <a:pt x="1109748" y="1630379"/>
                  </a:lnTo>
                  <a:lnTo>
                    <a:pt x="1109748" y="1470269"/>
                  </a:lnTo>
                  <a:close/>
                  <a:moveTo>
                    <a:pt x="319557" y="1470269"/>
                  </a:moveTo>
                  <a:lnTo>
                    <a:pt x="319557" y="1630379"/>
                  </a:lnTo>
                  <a:lnTo>
                    <a:pt x="479667" y="1630379"/>
                  </a:lnTo>
                  <a:lnTo>
                    <a:pt x="479667" y="1470269"/>
                  </a:lnTo>
                  <a:close/>
                  <a:moveTo>
                    <a:pt x="949638" y="1142747"/>
                  </a:moveTo>
                  <a:lnTo>
                    <a:pt x="949638" y="1302857"/>
                  </a:lnTo>
                  <a:lnTo>
                    <a:pt x="1109748" y="1302857"/>
                  </a:lnTo>
                  <a:lnTo>
                    <a:pt x="1109748" y="1142747"/>
                  </a:lnTo>
                  <a:close/>
                  <a:moveTo>
                    <a:pt x="319557" y="1142747"/>
                  </a:moveTo>
                  <a:lnTo>
                    <a:pt x="319557" y="1302857"/>
                  </a:lnTo>
                  <a:lnTo>
                    <a:pt x="479667" y="1302857"/>
                  </a:lnTo>
                  <a:lnTo>
                    <a:pt x="479667" y="1142747"/>
                  </a:lnTo>
                  <a:close/>
                  <a:moveTo>
                    <a:pt x="949638" y="815225"/>
                  </a:moveTo>
                  <a:lnTo>
                    <a:pt x="949638" y="975335"/>
                  </a:lnTo>
                  <a:lnTo>
                    <a:pt x="1109748" y="975335"/>
                  </a:lnTo>
                  <a:lnTo>
                    <a:pt x="1109748" y="815225"/>
                  </a:lnTo>
                  <a:close/>
                  <a:moveTo>
                    <a:pt x="319557" y="815225"/>
                  </a:moveTo>
                  <a:lnTo>
                    <a:pt x="319557" y="975335"/>
                  </a:lnTo>
                  <a:lnTo>
                    <a:pt x="479667" y="975335"/>
                  </a:lnTo>
                  <a:lnTo>
                    <a:pt x="479667" y="815225"/>
                  </a:lnTo>
                  <a:close/>
                  <a:moveTo>
                    <a:pt x="949638" y="487703"/>
                  </a:moveTo>
                  <a:lnTo>
                    <a:pt x="949638" y="647813"/>
                  </a:lnTo>
                  <a:lnTo>
                    <a:pt x="1109748" y="647813"/>
                  </a:lnTo>
                  <a:lnTo>
                    <a:pt x="1109748" y="487703"/>
                  </a:lnTo>
                  <a:close/>
                  <a:moveTo>
                    <a:pt x="319557" y="487703"/>
                  </a:moveTo>
                  <a:lnTo>
                    <a:pt x="319557" y="647813"/>
                  </a:lnTo>
                  <a:lnTo>
                    <a:pt x="479667" y="647813"/>
                  </a:lnTo>
                  <a:lnTo>
                    <a:pt x="479667" y="487703"/>
                  </a:lnTo>
                  <a:close/>
                  <a:moveTo>
                    <a:pt x="0" y="0"/>
                  </a:moveTo>
                  <a:lnTo>
                    <a:pt x="1429304" y="0"/>
                  </a:lnTo>
                  <a:lnTo>
                    <a:pt x="1429304" y="2182561"/>
                  </a:lnTo>
                  <a:lnTo>
                    <a:pt x="0" y="2182561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charset="0"/>
              </a:endParaRPr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515255" y="1571203"/>
            <a:ext cx="3714820" cy="2017344"/>
            <a:chOff x="515255" y="6662329"/>
            <a:chExt cx="3714820" cy="2017344"/>
          </a:xfrm>
        </p:grpSpPr>
        <p:sp>
          <p:nvSpPr>
            <p:cNvPr id="173" name="Прямоугольник 172"/>
            <p:cNvSpPr/>
            <p:nvPr/>
          </p:nvSpPr>
          <p:spPr>
            <a:xfrm>
              <a:off x="515255" y="6662329"/>
              <a:ext cx="3714820" cy="2000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ru-RU" sz="1300" b="1" dirty="0"/>
                <a:t>Спрос</a:t>
              </a:r>
            </a:p>
          </p:txBody>
        </p:sp>
        <p:sp>
          <p:nvSpPr>
            <p:cNvPr id="174" name="Прямоугольник 173"/>
            <p:cNvSpPr/>
            <p:nvPr/>
          </p:nvSpPr>
          <p:spPr>
            <a:xfrm>
              <a:off x="515255" y="6950995"/>
              <a:ext cx="3276119" cy="172867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marL="171453" indent="-171453">
                <a:spcBef>
                  <a:spcPts val="400"/>
                </a:spcBef>
                <a:buClr>
                  <a:schemeClr val="accent6"/>
                </a:buClr>
                <a:buFont typeface="Wingdings" panose="05000000000000000000" pitchFamily="2" charset="2"/>
                <a:buChar char="§"/>
              </a:pPr>
              <a:r>
                <a:rPr lang="ru-RU" sz="1100" dirty="0"/>
                <a:t>Рост объема ипотечных кредитов</a:t>
              </a:r>
            </a:p>
            <a:p>
              <a:pPr marL="171453" indent="-171453">
                <a:spcBef>
                  <a:spcPts val="400"/>
                </a:spcBef>
                <a:buClr>
                  <a:schemeClr val="accent6"/>
                </a:buClr>
                <a:buFont typeface="Wingdings" panose="05000000000000000000" pitchFamily="2" charset="2"/>
                <a:buChar char="§"/>
              </a:pPr>
              <a:r>
                <a:rPr lang="ru-RU" sz="1100" dirty="0"/>
                <a:t>Развитие вторичного рынка ипотеки</a:t>
              </a:r>
            </a:p>
            <a:p>
              <a:pPr marL="171453" indent="-171453">
                <a:spcBef>
                  <a:spcPts val="400"/>
                </a:spcBef>
                <a:buClr>
                  <a:schemeClr val="accent6"/>
                </a:buClr>
                <a:buFont typeface="Wingdings" panose="05000000000000000000" pitchFamily="2" charset="2"/>
                <a:buChar char="§"/>
              </a:pPr>
              <a:r>
                <a:rPr lang="ru-RU" sz="1100" dirty="0"/>
                <a:t>Снижение затрат ипотечных кредиторов – развитие инфраструктуры рынка ипотеки</a:t>
              </a:r>
            </a:p>
            <a:p>
              <a:pPr marL="171453" indent="-171453">
                <a:spcBef>
                  <a:spcPts val="400"/>
                </a:spcBef>
                <a:buClr>
                  <a:schemeClr val="accent6"/>
                </a:buClr>
                <a:buFont typeface="Wingdings" panose="05000000000000000000" pitchFamily="2" charset="2"/>
                <a:buChar char="§"/>
              </a:pPr>
              <a:r>
                <a:rPr lang="ru-RU" sz="1100" dirty="0"/>
                <a:t>Увеличение доступности жилья за счет снижения ставок по ипотеке</a:t>
              </a:r>
            </a:p>
            <a:p>
              <a:pPr marL="171453" indent="-171453">
                <a:spcBef>
                  <a:spcPts val="400"/>
                </a:spcBef>
                <a:buClr>
                  <a:schemeClr val="accent6"/>
                </a:buClr>
                <a:buFont typeface="Wingdings" panose="05000000000000000000" pitchFamily="2" charset="2"/>
                <a:buChar char="§"/>
              </a:pPr>
              <a:r>
                <a:rPr lang="ru-RU" sz="1100" dirty="0" smtClean="0"/>
                <a:t>Формирование </a:t>
              </a:r>
              <a:r>
                <a:rPr lang="ru-RU" sz="1100" dirty="0"/>
                <a:t>фонда арендного жилья за счет средств частных инвесторов, в т.ч. коллективных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37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Объект 2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2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30" name="Объект 29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Прямоугольник 820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100" dirty="0">
              <a:sym typeface="+mn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9998" y="266843"/>
            <a:ext cx="8424000" cy="307777"/>
          </a:xfrm>
        </p:spPr>
        <p:txBody>
          <a:bodyPr/>
          <a:lstStyle/>
          <a:p>
            <a:r>
              <a:rPr lang="ru-RU" dirty="0"/>
              <a:t>Крупные города </a:t>
            </a:r>
            <a:r>
              <a:rPr lang="ru-RU" dirty="0" smtClean="0"/>
              <a:t>– основа </a:t>
            </a:r>
            <a:r>
              <a:rPr lang="ru-RU" dirty="0"/>
              <a:t>современной экономики России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359998" y="3245178"/>
            <a:ext cx="8386743" cy="17697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ru-RU" sz="11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50% жилищного </a:t>
            </a:r>
            <a:r>
              <a:rPr lang="ru-RU" sz="11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строительства и ипотеки сосредоточено </a:t>
            </a:r>
            <a:r>
              <a:rPr lang="ru-RU" sz="11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1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регионах с крупнейшими агломерациями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9998" y="5624598"/>
            <a:ext cx="8363621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08000" tIns="108000" rIns="108000" bIns="108000" rtlCol="0" anchor="ctr" anchorCtr="0">
            <a:noAutofit/>
          </a:bodyPr>
          <a:lstStyle/>
          <a:p>
            <a:pPr marL="180975" indent="-1809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>
                <a:latin typeface="+mj-lt"/>
              </a:rPr>
              <a:t>Г</a:t>
            </a:r>
            <a:r>
              <a:rPr lang="ru-RU" sz="1100" dirty="0" smtClean="0">
                <a:latin typeface="+mj-lt"/>
              </a:rPr>
              <a:t>орода </a:t>
            </a:r>
            <a:r>
              <a:rPr lang="ru-RU" sz="1100" dirty="0">
                <a:latin typeface="+mj-lt"/>
              </a:rPr>
              <a:t>участвуют в мировой конкуренции за человеческий </a:t>
            </a:r>
            <a:r>
              <a:rPr lang="ru-RU" sz="1100" dirty="0" smtClean="0">
                <a:latin typeface="+mj-lt"/>
              </a:rPr>
              <a:t>капитал</a:t>
            </a:r>
          </a:p>
          <a:p>
            <a:pPr marL="180975" indent="-1809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>
                <a:latin typeface="+mj-lt"/>
              </a:rPr>
              <a:t>Г</a:t>
            </a:r>
            <a:r>
              <a:rPr lang="ru-RU" sz="1100" dirty="0" smtClean="0">
                <a:latin typeface="+mj-lt"/>
              </a:rPr>
              <a:t>ород</a:t>
            </a:r>
            <a:r>
              <a:rPr lang="ru-RU" sz="1100" dirty="0">
                <a:latin typeface="+mj-lt"/>
              </a:rPr>
              <a:t>, </a:t>
            </a:r>
            <a:r>
              <a:rPr lang="ru-RU" sz="1100" dirty="0" smtClean="0">
                <a:latin typeface="+mj-lt"/>
              </a:rPr>
              <a:t>насыщенные </a:t>
            </a:r>
            <a:r>
              <a:rPr lang="ru-RU" sz="1100" dirty="0">
                <a:latin typeface="+mj-lt"/>
              </a:rPr>
              <a:t>необходимой инфраструктурой – </a:t>
            </a:r>
            <a:r>
              <a:rPr lang="ru-RU" sz="1100" b="1" dirty="0">
                <a:solidFill>
                  <a:schemeClr val="accent4"/>
                </a:solidFill>
                <a:latin typeface="+mj-lt"/>
              </a:rPr>
              <a:t>центр притяжения в современной </a:t>
            </a:r>
            <a:r>
              <a:rPr lang="ru-RU" sz="1100" b="1" dirty="0" smtClean="0">
                <a:solidFill>
                  <a:schemeClr val="accent4"/>
                </a:solidFill>
                <a:latin typeface="+mj-lt"/>
              </a:rPr>
              <a:t>экономике</a:t>
            </a:r>
            <a:endParaRPr lang="ru-RU" sz="1100" b="1" dirty="0">
              <a:solidFill>
                <a:schemeClr val="accent4"/>
              </a:solidFill>
              <a:latin typeface="+mj-lt"/>
            </a:endParaRPr>
          </a:p>
          <a:p>
            <a:pPr marL="180975" indent="-18097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Важно сохранять города компактными: неэффективное использование территорий снижает производительность </a:t>
            </a:r>
            <a:r>
              <a:rPr lang="ru-RU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труда</a:t>
            </a:r>
            <a:endParaRPr lang="ru-RU" sz="1100" dirty="0">
              <a:latin typeface="+mj-lt"/>
            </a:endParaRPr>
          </a:p>
        </p:txBody>
      </p:sp>
      <p:grpSp>
        <p:nvGrpSpPr>
          <p:cNvPr id="43" name="Group 12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8319604" y="5454629"/>
            <a:ext cx="151298" cy="605193"/>
            <a:chOff x="3699" y="1224"/>
            <a:chExt cx="682" cy="2353"/>
          </a:xfrm>
          <a:solidFill>
            <a:schemeClr val="accent6"/>
          </a:solidFill>
        </p:grpSpPr>
        <p:sp>
          <p:nvSpPr>
            <p:cNvPr id="44" name="Rectangle 129"/>
            <p:cNvSpPr>
              <a:spLocks noChangeArrowheads="1"/>
            </p:cNvSpPr>
            <p:nvPr/>
          </p:nvSpPr>
          <p:spPr bwMode="auto">
            <a:xfrm>
              <a:off x="3809" y="3119"/>
              <a:ext cx="464" cy="458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45" name="Freeform 130"/>
            <p:cNvSpPr>
              <a:spLocks/>
            </p:cNvSpPr>
            <p:nvPr/>
          </p:nvSpPr>
          <p:spPr bwMode="auto">
            <a:xfrm>
              <a:off x="3699" y="1224"/>
              <a:ext cx="682" cy="1778"/>
            </a:xfrm>
            <a:custGeom>
              <a:avLst/>
              <a:gdLst>
                <a:gd name="T0" fmla="*/ 387 w 465"/>
                <a:gd name="T1" fmla="*/ 1196 h 1196"/>
                <a:gd name="T2" fmla="*/ 83 w 465"/>
                <a:gd name="T3" fmla="*/ 1196 h 1196"/>
                <a:gd name="T4" fmla="*/ 0 w 465"/>
                <a:gd name="T5" fmla="*/ 0 h 1196"/>
                <a:gd name="T6" fmla="*/ 465 w 465"/>
                <a:gd name="T7" fmla="*/ 0 h 1196"/>
                <a:gd name="T8" fmla="*/ 387 w 465"/>
                <a:gd name="T9" fmla="*/ 1196 h 1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1196">
                  <a:moveTo>
                    <a:pt x="387" y="1196"/>
                  </a:moveTo>
                  <a:lnTo>
                    <a:pt x="83" y="1196"/>
                  </a:lnTo>
                  <a:lnTo>
                    <a:pt x="0" y="0"/>
                  </a:lnTo>
                  <a:lnTo>
                    <a:pt x="465" y="0"/>
                  </a:lnTo>
                  <a:lnTo>
                    <a:pt x="387" y="1196"/>
                  </a:lnTo>
                  <a:close/>
                </a:path>
              </a:pathLst>
            </a:custGeom>
            <a:grp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100"/>
            </a:p>
          </p:txBody>
        </p:sp>
      </p:grpSp>
      <p:pic>
        <p:nvPicPr>
          <p:cNvPr id="8194" name="Picture 2" descr="https://d30y9cdsu7xlg0.cloudfront.net/png/1075003-200.png"/>
          <p:cNvPicPr>
            <a:picLocks noChangeAspect="1" noChangeArrowheads="1"/>
          </p:cNvPicPr>
          <p:nvPr/>
        </p:nvPicPr>
        <p:blipFill rotWithShape="1">
          <a:blip r:embed="rId1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5" t="3546" r="8706" b="3716"/>
          <a:stretch/>
        </p:blipFill>
        <p:spPr bwMode="auto">
          <a:xfrm>
            <a:off x="359998" y="1102225"/>
            <a:ext cx="1412929" cy="164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Box 78"/>
          <p:cNvSpPr txBox="1"/>
          <p:nvPr/>
        </p:nvSpPr>
        <p:spPr>
          <a:xfrm>
            <a:off x="5629322" y="880027"/>
            <a:ext cx="2209577" cy="176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150" b="1" dirty="0"/>
              <a:t>Роль городов в мире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25942" y="880027"/>
            <a:ext cx="2717533" cy="176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150" b="1" dirty="0" smtClean="0"/>
              <a:t>Крупные города в России</a:t>
            </a:r>
            <a:endParaRPr lang="ru-RU" sz="1150" b="1" dirty="0" smtClean="0">
              <a:solidFill>
                <a:schemeClr val="accent6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225942" y="1309340"/>
            <a:ext cx="278923" cy="2616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7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</a:rPr>
              <a:t>17</a:t>
            </a:r>
            <a:endParaRPr lang="ru-RU" sz="1700" b="1" dirty="0">
              <a:ea typeface="Calibri" panose="020F050202020403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50187" y="1355507"/>
            <a:ext cx="1118896" cy="1692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100" dirty="0" smtClean="0">
                <a:ea typeface="Calibri" panose="020F0502020204030204" pitchFamily="34" charset="0"/>
              </a:rPr>
              <a:t>агломераций </a:t>
            </a:r>
            <a:r>
              <a:rPr lang="ru-RU" sz="1100" dirty="0">
                <a:ea typeface="Calibri" panose="020F0502020204030204" pitchFamily="34" charset="0"/>
              </a:rPr>
              <a:t>РФ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225942" y="1691382"/>
            <a:ext cx="634789" cy="2616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7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</a:rPr>
              <a:t>49 </a:t>
            </a:r>
            <a:r>
              <a:rPr lang="ru-RU" sz="11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</a:rPr>
              <a:t>млн</a:t>
            </a:r>
            <a:endParaRPr lang="ru-RU" sz="1100" dirty="0" smtClean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050187" y="1761490"/>
            <a:ext cx="524182" cy="1692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100" dirty="0" smtClean="0">
                <a:latin typeface="+mj-lt"/>
                <a:ea typeface="Calibri" panose="020F0502020204030204" pitchFamily="34" charset="0"/>
              </a:rPr>
              <a:t>человек</a:t>
            </a:r>
          </a:p>
        </p:txBody>
      </p:sp>
      <p:grpSp>
        <p:nvGrpSpPr>
          <p:cNvPr id="8243" name="Группа 8242"/>
          <p:cNvGrpSpPr/>
          <p:nvPr/>
        </p:nvGrpSpPr>
        <p:grpSpPr>
          <a:xfrm>
            <a:off x="2225942" y="2073424"/>
            <a:ext cx="1085535" cy="261610"/>
            <a:chOff x="2225942" y="1691382"/>
            <a:chExt cx="1085535" cy="261610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2225942" y="1691382"/>
              <a:ext cx="447238" cy="26161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38</a:t>
              </a:r>
              <a:r>
                <a:rPr lang="ru-RU" sz="11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%</a:t>
              </a:r>
              <a:endParaRPr lang="ru-RU" sz="1100" dirty="0">
                <a:latin typeface="+mj-lt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050187" y="1737549"/>
              <a:ext cx="261290" cy="1692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ru-RU" sz="1100" dirty="0" smtClean="0">
                  <a:latin typeface="+mj-lt"/>
                  <a:ea typeface="Calibri" panose="020F0502020204030204" pitchFamily="34" charset="0"/>
                </a:rPr>
                <a:t>ВВП</a:t>
              </a:r>
              <a:endParaRPr lang="ru-RU" sz="1100" dirty="0">
                <a:latin typeface="+mj-lt"/>
              </a:endParaRPr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2225942" y="2455465"/>
            <a:ext cx="2802436" cy="338554"/>
            <a:chOff x="2225942" y="2455465"/>
            <a:chExt cx="2802436" cy="338554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2225942" y="2493937"/>
              <a:ext cx="681276" cy="26161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sz="17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5-15</a:t>
              </a:r>
              <a:r>
                <a:rPr lang="ru-RU" sz="11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%</a:t>
              </a:r>
              <a:endParaRPr lang="ru-RU" sz="1100" dirty="0">
                <a:latin typeface="+mj-lt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3050187" y="2455465"/>
              <a:ext cx="1978191" cy="3385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ru-RU" sz="1100" dirty="0" smtClean="0">
                  <a:latin typeface="+mj-lt"/>
                  <a:ea typeface="Calibri" panose="020F0502020204030204" pitchFamily="34" charset="0"/>
                </a:rPr>
                <a:t>рост численности крупнейших городов с 2010 г.</a:t>
              </a:r>
              <a:endParaRPr lang="ru-RU" sz="1100" dirty="0">
                <a:latin typeface="+mj-lt"/>
              </a:endParaRPr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>
            <a:off x="2225942" y="2395250"/>
            <a:ext cx="280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225942" y="2013208"/>
            <a:ext cx="280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225942" y="1631166"/>
            <a:ext cx="280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5629322" y="1500361"/>
            <a:ext cx="447238" cy="2616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7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</a:rPr>
              <a:t>60</a:t>
            </a:r>
            <a:r>
              <a:rPr lang="ru-RU" sz="11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</a:rPr>
              <a:t>%</a:t>
            </a:r>
            <a:endParaRPr lang="ru-RU" sz="1100" dirty="0">
              <a:latin typeface="+mj-lt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453567" y="1461889"/>
            <a:ext cx="1540486" cy="3385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1100" dirty="0">
                <a:latin typeface="+mj-lt"/>
                <a:ea typeface="Calibri" panose="020F0502020204030204" pitchFamily="34" charset="0"/>
              </a:rPr>
              <a:t>мирового ВВП </a:t>
            </a:r>
            <a:r>
              <a:rPr lang="ru-RU" sz="1100" dirty="0" smtClean="0">
                <a:latin typeface="+mj-lt"/>
                <a:ea typeface="Calibri" panose="020F0502020204030204" pitchFamily="34" charset="0"/>
              </a:rPr>
              <a:t>создают </a:t>
            </a:r>
            <a:br>
              <a:rPr lang="ru-RU" sz="1100" dirty="0" smtClean="0">
                <a:latin typeface="+mj-lt"/>
                <a:ea typeface="Calibri" panose="020F0502020204030204" pitchFamily="34" charset="0"/>
              </a:rPr>
            </a:br>
            <a:r>
              <a:rPr lang="ru-RU" sz="1100" dirty="0" smtClean="0">
                <a:latin typeface="+mj-lt"/>
                <a:ea typeface="Calibri" panose="020F0502020204030204" pitchFamily="34" charset="0"/>
              </a:rPr>
              <a:t>600 </a:t>
            </a:r>
            <a:r>
              <a:rPr lang="ru-RU" sz="1100" dirty="0">
                <a:latin typeface="+mj-lt"/>
                <a:ea typeface="Calibri" panose="020F0502020204030204" pitchFamily="34" charset="0"/>
              </a:rPr>
              <a:t>городов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5629322" y="2013208"/>
            <a:ext cx="280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53" name="Группа 8252"/>
          <p:cNvGrpSpPr/>
          <p:nvPr/>
        </p:nvGrpSpPr>
        <p:grpSpPr>
          <a:xfrm>
            <a:off x="5629322" y="2264444"/>
            <a:ext cx="2323053" cy="338554"/>
            <a:chOff x="5629322" y="2073424"/>
            <a:chExt cx="2323053" cy="338554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5629322" y="2111896"/>
              <a:ext cx="447238" cy="26161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70</a:t>
              </a:r>
              <a:r>
                <a:rPr lang="ru-RU" sz="11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%</a:t>
              </a:r>
              <a:endParaRPr lang="ru-RU" sz="1100" dirty="0">
                <a:latin typeface="+mj-lt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6453567" y="2073424"/>
              <a:ext cx="1498808" cy="33855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ru-RU" sz="1100" dirty="0">
                  <a:latin typeface="+mj-lt"/>
                  <a:ea typeface="Calibri" panose="020F0502020204030204" pitchFamily="34" charset="0"/>
                </a:rPr>
                <a:t>населения будет жить </a:t>
              </a:r>
              <a:r>
                <a:rPr lang="ru-RU" sz="1100" dirty="0" smtClean="0">
                  <a:latin typeface="+mj-lt"/>
                  <a:ea typeface="Calibri" panose="020F0502020204030204" pitchFamily="34" charset="0"/>
                </a:rPr>
                <a:t/>
              </a:r>
              <a:br>
                <a:rPr lang="ru-RU" sz="1100" dirty="0" smtClean="0">
                  <a:latin typeface="+mj-lt"/>
                  <a:ea typeface="Calibri" panose="020F0502020204030204" pitchFamily="34" charset="0"/>
                </a:rPr>
              </a:br>
              <a:r>
                <a:rPr lang="ru-RU" sz="1100" dirty="0" smtClean="0">
                  <a:latin typeface="+mj-lt"/>
                  <a:ea typeface="Calibri" panose="020F0502020204030204" pitchFamily="34" charset="0"/>
                </a:rPr>
                <a:t>в </a:t>
              </a:r>
              <a:r>
                <a:rPr lang="ru-RU" sz="1100" dirty="0">
                  <a:latin typeface="+mj-lt"/>
                  <a:ea typeface="Calibri" panose="020F0502020204030204" pitchFamily="34" charset="0"/>
                </a:rPr>
                <a:t>городах к 2050 году</a:t>
              </a:r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359998" y="3695700"/>
            <a:ext cx="3051657" cy="338554"/>
            <a:chOff x="359998" y="3686175"/>
            <a:chExt cx="3051657" cy="338554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359998" y="3724647"/>
              <a:ext cx="1180420" cy="26161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760 </a:t>
              </a:r>
              <a:r>
                <a:rPr lang="ru-RU" sz="11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млн</a:t>
              </a:r>
              <a:r>
                <a:rPr lang="en-US" sz="11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 </a:t>
              </a:r>
              <a:r>
                <a:rPr lang="ru-RU" sz="11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кв. м</a:t>
              </a:r>
              <a:endParaRPr lang="ru-RU" sz="1100" dirty="0" smtClean="0"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773655" y="3686175"/>
              <a:ext cx="1638000" cy="3385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ru-RU" sz="1100" dirty="0" smtClean="0">
                  <a:latin typeface="+mj-lt"/>
                  <a:ea typeface="Calibri" panose="020F0502020204030204" pitchFamily="34" charset="0"/>
                </a:rPr>
                <a:t>потенциал жилищного строительства до 2024 г</a:t>
              </a:r>
              <a:r>
                <a:rPr lang="en-US" sz="1100" dirty="0">
                  <a:latin typeface="+mj-lt"/>
                  <a:ea typeface="Calibri" panose="020F0502020204030204" pitchFamily="34" charset="0"/>
                </a:rPr>
                <a:t>.</a:t>
              </a:r>
              <a:endParaRPr lang="ru-RU" sz="1100" dirty="0" smtClean="0">
                <a:latin typeface="+mj-lt"/>
                <a:ea typeface="Calibri" panose="020F0502020204030204" pitchFamily="34" charset="0"/>
              </a:endParaRPr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359998" y="4408488"/>
            <a:ext cx="3052800" cy="507831"/>
            <a:chOff x="359998" y="4398438"/>
            <a:chExt cx="3052800" cy="507831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359998" y="4521548"/>
              <a:ext cx="625728" cy="26161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+20</a:t>
              </a:r>
              <a:r>
                <a:rPr lang="ru-RU" sz="11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</a:rPr>
                <a:t>%</a:t>
              </a:r>
              <a:endParaRPr lang="ru-RU" sz="1100" dirty="0" smtClean="0">
                <a:latin typeface="+mj-lt"/>
                <a:ea typeface="Calibri" panose="020F0502020204030204" pitchFamily="34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774184" y="4398438"/>
              <a:ext cx="1638614" cy="50783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ru-RU" sz="1100" dirty="0" smtClean="0">
                  <a:latin typeface="+mj-lt"/>
                  <a:ea typeface="Calibri" panose="020F0502020204030204" pitchFamily="34" charset="0"/>
                </a:rPr>
                <a:t>рост обеспеченности жильем до 2050 г</a:t>
              </a:r>
              <a:r>
                <a:rPr lang="en-US" sz="1100" dirty="0" smtClean="0">
                  <a:latin typeface="+mj-lt"/>
                  <a:ea typeface="Calibri" panose="020F0502020204030204" pitchFamily="34" charset="0"/>
                </a:rPr>
                <a:t>.</a:t>
              </a:r>
              <a:r>
                <a:rPr lang="ru-RU" sz="1100" dirty="0" smtClean="0">
                  <a:latin typeface="+mj-lt"/>
                  <a:ea typeface="Calibri" panose="020F0502020204030204" pitchFamily="34" charset="0"/>
                </a:rPr>
                <a:t> </a:t>
              </a:r>
              <a:br>
                <a:rPr lang="ru-RU" sz="1100" dirty="0" smtClean="0">
                  <a:latin typeface="+mj-lt"/>
                  <a:ea typeface="Calibri" panose="020F0502020204030204" pitchFamily="34" charset="0"/>
                </a:rPr>
              </a:br>
              <a:r>
                <a:rPr lang="ru-RU" sz="1100" dirty="0" smtClean="0">
                  <a:latin typeface="+mj-lt"/>
                  <a:ea typeface="Calibri" panose="020F0502020204030204" pitchFamily="34" charset="0"/>
                </a:rPr>
                <a:t>(с 25 до 30 кв. м на чел)</a:t>
              </a:r>
            </a:p>
          </p:txBody>
        </p:sp>
      </p:grpSp>
      <p:cxnSp>
        <p:nvCxnSpPr>
          <p:cNvPr id="114" name="Прямая соединительная линия 113"/>
          <p:cNvCxnSpPr/>
          <p:nvPr/>
        </p:nvCxnSpPr>
        <p:spPr>
          <a:xfrm>
            <a:off x="359998" y="4221163"/>
            <a:ext cx="30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20" name="Объект 8219"/>
          <p:cNvGraphicFramePr>
            <a:graphicFrameLocks/>
          </p:cNvGraphicFramePr>
          <p:nvPr>
            <p:custDataLst>
              <p:tags r:id="rId6"/>
            </p:custDataLst>
            <p:extLst/>
          </p:nvPr>
        </p:nvGraphicFramePr>
        <p:xfrm>
          <a:off x="3657600" y="3771900"/>
          <a:ext cx="5219779" cy="1247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3" name="Диаграмма" r:id="rId18" imgW="5219779" imgH="1247670" progId="MSGraph.Chart.8">
                  <p:embed followColorScheme="full"/>
                </p:oleObj>
              </mc:Choice>
              <mc:Fallback>
                <p:oleObj name="Диаграмма" r:id="rId18" imgW="5219779" imgH="1247670" progId="MSGraph.Chart.8">
                  <p:embed followColorScheme="full"/>
                  <p:pic>
                    <p:nvPicPr>
                      <p:cNvPr id="8220" name="Объект 821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657600" y="3771900"/>
                        <a:ext cx="5219779" cy="1247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" name="Прямоугольник 177"/>
          <p:cNvSpPr/>
          <p:nvPr>
            <p:custDataLst>
              <p:tags r:id="rId7"/>
            </p:custDataLst>
          </p:nvPr>
        </p:nvSpPr>
        <p:spPr bwMode="auto">
          <a:xfrm>
            <a:off x="7339013" y="4929188"/>
            <a:ext cx="677863" cy="3365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2758EC58-E22D-45B9-8EFF-7C07A6EE33FF}" type="datetime'''Са''нк''''т-''Пе''т''''е''''''''''''''''р''б''''ур''''г'''">
              <a:rPr lang="ru-RU" altLang="en-US" sz="11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Санкт-Петербург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177" name="Прямоугольник 176"/>
          <p:cNvSpPr/>
          <p:nvPr>
            <p:custDataLst>
              <p:tags r:id="rId8"/>
            </p:custDataLst>
          </p:nvPr>
        </p:nvSpPr>
        <p:spPr bwMode="auto">
          <a:xfrm>
            <a:off x="6759575" y="4929188"/>
            <a:ext cx="455613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69B3DAD-0443-4823-94A3-A23089160F41}" type="datetime'Каз''''''''''''''''''ан''''''''''''ь'">
              <a:rPr lang="ru-RU" altLang="en-US" sz="11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Казань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179" name="Прямоугольник 178"/>
          <p:cNvSpPr/>
          <p:nvPr>
            <p:custDataLst>
              <p:tags r:id="rId9"/>
            </p:custDataLst>
          </p:nvPr>
        </p:nvSpPr>
        <p:spPr bwMode="auto">
          <a:xfrm>
            <a:off x="8129588" y="4929188"/>
            <a:ext cx="477838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2810C4A4-A15C-405A-9BF9-7E71BBC410A1}" type="datetime'М''''''''''''''''''о''''''ск''''''''''в''''а'''''''">
              <a:rPr lang="ru-RU" altLang="en-US" sz="11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Москва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8223" name="Прямоугольник 8222"/>
          <p:cNvSpPr/>
          <p:nvPr>
            <p:custDataLst>
              <p:tags r:id="rId10"/>
            </p:custDataLst>
          </p:nvPr>
        </p:nvSpPr>
        <p:spPr bwMode="auto">
          <a:xfrm>
            <a:off x="5270500" y="4929188"/>
            <a:ext cx="650875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C53878B-9650-4B49-A72B-15A0BDBB0E31}" type="datetime'''''''''Н''ью''-''''''''''''''Й''''''''''''о''р''''к'''''''">
              <a:rPr lang="ru-RU" altLang="en-US" sz="11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Нью-Йорк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8222" name="Прямоугольник 8221"/>
          <p:cNvSpPr/>
          <p:nvPr>
            <p:custDataLst>
              <p:tags r:id="rId11"/>
            </p:custDataLst>
          </p:nvPr>
        </p:nvSpPr>
        <p:spPr bwMode="auto">
          <a:xfrm>
            <a:off x="4657725" y="4929188"/>
            <a:ext cx="496888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B37D6C4-8074-4CA1-A3A2-5F263795CEBD}" type="datetime'''''Л''о''''''''''нд''''''''''о''''''''''''''''''н'''''''''">
              <a:rPr lang="ru-RU" altLang="en-US" sz="11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Лондон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8221" name="Прямоугольник 8220"/>
          <p:cNvSpPr/>
          <p:nvPr>
            <p:custDataLst>
              <p:tags r:id="rId12"/>
            </p:custDataLst>
          </p:nvPr>
        </p:nvSpPr>
        <p:spPr bwMode="auto">
          <a:xfrm>
            <a:off x="3887788" y="4929188"/>
            <a:ext cx="655638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67C7FE1B-68A6-4CAD-9BC8-ED95E3EEBC04}" type="datetime'''''Н''''''''''''юр''н''б''''''''''е''''''р''''''''''г'''">
              <a:rPr lang="ru-RU" altLang="en-US" sz="11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Нюрнберг</a:t>
            </a:fld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76" name="Прямоугольник 175"/>
          <p:cNvSpPr/>
          <p:nvPr>
            <p:custDataLst>
              <p:tags r:id="rId13"/>
            </p:custDataLst>
          </p:nvPr>
        </p:nvSpPr>
        <p:spPr bwMode="auto">
          <a:xfrm>
            <a:off x="6002338" y="4929188"/>
            <a:ext cx="579438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32C25CA4-3AD2-4113-832F-B90A54BDBA33}" type="datetime'''''''''''''''''В''''''''''''о''р''о''''''''н''е''''''ж'">
              <a:rPr lang="ru-RU" altLang="en-US" sz="11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Воронеж</a:t>
            </a:fld>
            <a:endParaRPr lang="ru-RU" sz="1100">
              <a:solidFill>
                <a:schemeClr val="tx1"/>
              </a:solidFill>
              <a:sym typeface="+mn-lt"/>
            </a:endParaRPr>
          </a:p>
        </p:txBody>
      </p:sp>
      <p:sp>
        <p:nvSpPr>
          <p:cNvPr id="8234" name="TextBox 8233"/>
          <p:cNvSpPr txBox="1"/>
          <p:nvPr/>
        </p:nvSpPr>
        <p:spPr>
          <a:xfrm>
            <a:off x="4021138" y="3624263"/>
            <a:ext cx="352660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100" b="1" dirty="0">
                <a:solidFill>
                  <a:schemeClr val="bg1">
                    <a:lumMod val="65000"/>
                  </a:schemeClr>
                </a:solidFill>
              </a:rPr>
              <a:t>Обеспеченность жильем, </a:t>
            </a:r>
            <a:r>
              <a:rPr lang="ru-RU" sz="1100" dirty="0">
                <a:solidFill>
                  <a:schemeClr val="bg1">
                    <a:lumMod val="65000"/>
                  </a:schemeClr>
                </a:solidFill>
              </a:rPr>
              <a:t>кв. м на душу </a:t>
            </a:r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</a:rPr>
              <a:t>населения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think-cell Slide" r:id="rId18" imgW="270" imgH="270" progId="TCLayout.ActiveDocument.1">
                  <p:embed/>
                </p:oleObj>
              </mc:Choice>
              <mc:Fallback>
                <p:oleObj name="think-cell Slide" r:id="rId18" imgW="270" imgH="270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100" dirty="0">
              <a:sym typeface="+mn-lt"/>
            </a:endParaRPr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aseline="30000" dirty="0" smtClean="0"/>
              <a:t>1</a:t>
            </a:r>
            <a:r>
              <a:rPr lang="ru-RU" dirty="0" smtClean="0"/>
              <a:t> На основе данных ВЦИОМ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Современная инфраструктура – </a:t>
            </a:r>
            <a:br>
              <a:rPr lang="ru-RU" smtClean="0"/>
            </a:br>
            <a:r>
              <a:rPr lang="ru-RU" smtClean="0"/>
              <a:t>ключевой фактор конкурентоспособности городов 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4651375" y="1193380"/>
            <a:ext cx="0" cy="53640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Объект 64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1904999" y="4571999"/>
          <a:ext cx="2543302" cy="174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Диаграмма" r:id="rId20" imgW="2543302" imgH="1743120" progId="MSGraph.Chart.8">
                  <p:embed followColorScheme="full"/>
                </p:oleObj>
              </mc:Choice>
              <mc:Fallback>
                <p:oleObj name="Диаграмма" r:id="rId20" imgW="2543302" imgH="1743120" progId="MSGraph.Chart.8">
                  <p:embed followColorScheme="full"/>
                  <p:pic>
                    <p:nvPicPr>
                      <p:cNvPr id="65" name="Объект 6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04999" y="4571999"/>
                        <a:ext cx="2543302" cy="1743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Прямая соединительная линия 36"/>
          <p:cNvCxnSpPr/>
          <p:nvPr>
            <p:custDataLst>
              <p:tags r:id="rId5"/>
            </p:custDataLst>
          </p:nvPr>
        </p:nvCxnSpPr>
        <p:spPr bwMode="gray">
          <a:xfrm>
            <a:off x="3390900" y="5551488"/>
            <a:ext cx="0" cy="601663"/>
          </a:xfrm>
          <a:prstGeom prst="line">
            <a:avLst/>
          </a:prstGeom>
          <a:ln w="9525">
            <a:solidFill>
              <a:schemeClr val="accent4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>
            <p:custDataLst>
              <p:tags r:id="rId6"/>
            </p:custDataLst>
          </p:nvPr>
        </p:nvCxnSpPr>
        <p:spPr bwMode="gray">
          <a:xfrm>
            <a:off x="3390900" y="4781550"/>
            <a:ext cx="0" cy="601663"/>
          </a:xfrm>
          <a:prstGeom prst="line">
            <a:avLst/>
          </a:prstGeom>
          <a:ln w="9525">
            <a:solidFill>
              <a:schemeClr val="accent4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трелка вправо 30"/>
          <p:cNvSpPr/>
          <p:nvPr>
            <p:custDataLst>
              <p:tags r:id="rId7"/>
            </p:custDataLst>
          </p:nvPr>
        </p:nvSpPr>
        <p:spPr bwMode="auto">
          <a:xfrm rot="16200000">
            <a:off x="3327400" y="6191250"/>
            <a:ext cx="128588" cy="1524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tx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>
            <p:custDataLst>
              <p:tags r:id="rId8"/>
            </p:custDataLst>
          </p:nvPr>
        </p:nvSpPr>
        <p:spPr bwMode="auto">
          <a:xfrm>
            <a:off x="673100" y="5111750"/>
            <a:ext cx="65405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en-US" sz="1100" dirty="0" smtClean="0">
                <a:solidFill>
                  <a:schemeClr val="tx1"/>
                </a:solidFill>
                <a:sym typeface="+mn-lt"/>
              </a:rPr>
              <a:t>Казанская</a:t>
            </a:r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30" name="Прямоугольник 29"/>
          <p:cNvSpPr/>
          <p:nvPr>
            <p:custDataLst>
              <p:tags r:id="rId9"/>
            </p:custDataLst>
          </p:nvPr>
        </p:nvSpPr>
        <p:spPr bwMode="auto">
          <a:xfrm>
            <a:off x="3292475" y="6383338"/>
            <a:ext cx="195263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ru-RU" altLang="en-US" sz="1100" dirty="0" smtClean="0">
                <a:solidFill>
                  <a:schemeClr val="tx1"/>
                </a:solidFill>
                <a:sym typeface="+mn-lt"/>
              </a:rPr>
              <a:t>5,2</a:t>
            </a:r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27" name="Прямоугольник 26"/>
          <p:cNvSpPr/>
          <p:nvPr>
            <p:custDataLst>
              <p:tags r:id="rId10"/>
            </p:custDataLst>
          </p:nvPr>
        </p:nvSpPr>
        <p:spPr bwMode="auto">
          <a:xfrm>
            <a:off x="673100" y="5383213"/>
            <a:ext cx="1368425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en-US" sz="1100" smtClean="0">
                <a:solidFill>
                  <a:schemeClr val="tx1"/>
                </a:solidFill>
                <a:sym typeface="+mn-lt"/>
              </a:rPr>
              <a:t>Санкт-Петербургская</a:t>
            </a:r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28" name="Прямоугольник 27"/>
          <p:cNvSpPr/>
          <p:nvPr>
            <p:custDataLst>
              <p:tags r:id="rId11"/>
            </p:custDataLst>
          </p:nvPr>
        </p:nvSpPr>
        <p:spPr bwMode="auto">
          <a:xfrm>
            <a:off x="673100" y="5654675"/>
            <a:ext cx="887413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en-US" sz="1100" dirty="0" smtClean="0">
                <a:solidFill>
                  <a:schemeClr val="tx1"/>
                </a:solidFill>
                <a:sym typeface="+mn-lt"/>
              </a:rPr>
              <a:t>Красноярская</a:t>
            </a:r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12"/>
            </p:custDataLst>
          </p:nvPr>
        </p:nvSpPr>
        <p:spPr bwMode="auto">
          <a:xfrm>
            <a:off x="673100" y="5930900"/>
            <a:ext cx="74930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en-US" sz="1100" dirty="0">
                <a:solidFill>
                  <a:schemeClr val="tx1"/>
                </a:solidFill>
                <a:sym typeface="+mn-lt"/>
              </a:rPr>
              <a:t>Московская</a:t>
            </a:r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25" name="Прямоугольник 24"/>
          <p:cNvSpPr/>
          <p:nvPr>
            <p:custDataLst>
              <p:tags r:id="rId13"/>
            </p:custDataLst>
          </p:nvPr>
        </p:nvSpPr>
        <p:spPr bwMode="auto">
          <a:xfrm>
            <a:off x="673100" y="4835525"/>
            <a:ext cx="939800" cy="1682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en-US" sz="1100" dirty="0" smtClean="0">
                <a:solidFill>
                  <a:schemeClr val="tx1"/>
                </a:solidFill>
                <a:sym typeface="+mn-lt"/>
              </a:rPr>
              <a:t>Волгоградская</a:t>
            </a:r>
            <a:endParaRPr lang="ru-RU" sz="11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4213" y="4254288"/>
            <a:ext cx="36612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100" b="1" dirty="0"/>
              <a:t>Инвестиции </a:t>
            </a:r>
            <a:r>
              <a:rPr lang="ru-RU" sz="1100" b="1" dirty="0" smtClean="0"/>
              <a:t>агломераций в </a:t>
            </a:r>
            <a:r>
              <a:rPr lang="ru-RU" sz="1100" b="1" dirty="0"/>
              <a:t>городскую инфраструктуру </a:t>
            </a:r>
            <a:r>
              <a:rPr lang="ru-RU" sz="1100" b="1" dirty="0" smtClean="0"/>
              <a:t>на </a:t>
            </a:r>
            <a:r>
              <a:rPr lang="ru-RU" sz="1100" b="1" dirty="0"/>
              <a:t>душу населения, </a:t>
            </a:r>
            <a:r>
              <a:rPr lang="ru-RU" sz="1100" dirty="0"/>
              <a:t>% от </a:t>
            </a:r>
            <a:r>
              <a:rPr lang="ru-RU" sz="1100" dirty="0" smtClean="0"/>
              <a:t>ВГП </a:t>
            </a:r>
            <a:r>
              <a:rPr lang="en-US" sz="1100" dirty="0" smtClean="0"/>
              <a:t>  </a:t>
            </a:r>
            <a:endParaRPr lang="ru-RU" sz="1100" dirty="0" smtClean="0">
              <a:solidFill>
                <a:schemeClr val="accent6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360000" y="4254288"/>
            <a:ext cx="219075" cy="219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3</a:t>
            </a:r>
            <a:endParaRPr lang="ru-RU" sz="1100" b="1" dirty="0"/>
          </a:p>
        </p:txBody>
      </p:sp>
      <p:grpSp>
        <p:nvGrpSpPr>
          <p:cNvPr id="62" name="Группа 61"/>
          <p:cNvGrpSpPr/>
          <p:nvPr/>
        </p:nvGrpSpPr>
        <p:grpSpPr>
          <a:xfrm>
            <a:off x="4556125" y="3340689"/>
            <a:ext cx="219604" cy="385383"/>
            <a:chOff x="3393042" y="3205517"/>
            <a:chExt cx="225231" cy="395258"/>
          </a:xfrm>
        </p:grpSpPr>
        <p:sp>
          <p:nvSpPr>
            <p:cNvPr id="63" name="AutoShape 10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gray">
            <a:xfrm>
              <a:off x="3393042" y="3249680"/>
              <a:ext cx="132489" cy="308036"/>
            </a:xfrm>
            <a:prstGeom prst="chevron">
              <a:avLst>
                <a:gd name="adj" fmla="val 52972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161309" tIns="161309" rIns="161309" bIns="16130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AutoShape 10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gray">
            <a:xfrm>
              <a:off x="3444933" y="3205517"/>
              <a:ext cx="173340" cy="395258"/>
            </a:xfrm>
            <a:prstGeom prst="chevron">
              <a:avLst>
                <a:gd name="adj" fmla="val 52972"/>
              </a:avLst>
            </a:prstGeom>
            <a:solidFill>
              <a:schemeClr val="accent6"/>
            </a:solidFill>
            <a:ln w="12700" algn="ctr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161309" tIns="161309" rIns="161309" bIns="16130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684213" y="3240993"/>
            <a:ext cx="3661200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100" b="1" dirty="0" smtClean="0">
                <a:latin typeface="+mj-lt"/>
                <a:ea typeface="Calibri" panose="020F0502020204030204" pitchFamily="34" charset="0"/>
              </a:rPr>
              <a:t>Результаты Индекса качества городской среды</a:t>
            </a:r>
          </a:p>
          <a:p>
            <a:pPr marL="266700" indent="-180975">
              <a:spcBef>
                <a:spcPts val="600"/>
              </a:spcBef>
              <a:buClr>
                <a:schemeClr val="accent6"/>
              </a:buClr>
              <a:buFont typeface="Tahoma" panose="020B0604030504040204" pitchFamily="34" charset="0"/>
              <a:buChar char="‒"/>
            </a:pPr>
            <a:r>
              <a:rPr lang="ru-RU" sz="1100" dirty="0" smtClean="0"/>
              <a:t>80</a:t>
            </a:r>
            <a:r>
              <a:rPr lang="ru-RU" sz="1100" dirty="0"/>
              <a:t>% российских городов набрали менее 50%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от </a:t>
            </a:r>
            <a:r>
              <a:rPr lang="ru-RU" sz="1100" dirty="0"/>
              <a:t>максимально возможных баллов</a:t>
            </a:r>
            <a:endParaRPr lang="ru-RU" sz="1100" dirty="0">
              <a:latin typeface="+mj-lt"/>
            </a:endParaRPr>
          </a:p>
        </p:txBody>
      </p:sp>
      <p:sp>
        <p:nvSpPr>
          <p:cNvPr id="104" name="Овал 103"/>
          <p:cNvSpPr/>
          <p:nvPr/>
        </p:nvSpPr>
        <p:spPr>
          <a:xfrm>
            <a:off x="360000" y="3240993"/>
            <a:ext cx="219075" cy="219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2</a:t>
            </a:r>
            <a:endParaRPr lang="ru-RU" sz="11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84213" y="1683992"/>
            <a:ext cx="700513" cy="2799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US" sz="17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$1</a:t>
            </a:r>
            <a:r>
              <a:rPr lang="en-US" sz="11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млрд</a:t>
            </a:r>
            <a:endParaRPr lang="ru-RU" sz="11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703554" y="1763750"/>
            <a:ext cx="2609943" cy="181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ru-RU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инвестиций </a:t>
            </a:r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общественный транспорт</a:t>
            </a:r>
            <a:endParaRPr lang="ru-RU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703554" y="2612284"/>
            <a:ext cx="1186222" cy="181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ru-RU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налогов ежегодно</a:t>
            </a:r>
            <a:endParaRPr lang="ru-RU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84213" y="2532526"/>
            <a:ext cx="891270" cy="2799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US" sz="17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$</a:t>
            </a:r>
            <a:r>
              <a:rPr lang="ru-RU" sz="17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350</a:t>
            </a:r>
            <a:r>
              <a:rPr lang="ru-RU" sz="11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млн</a:t>
            </a:r>
            <a:endParaRPr lang="ru-RU" sz="11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84213" y="2108259"/>
            <a:ext cx="931345" cy="27994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US" sz="17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$</a:t>
            </a:r>
            <a:r>
              <a:rPr lang="ru-RU" sz="17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1,5 </a:t>
            </a:r>
            <a:r>
              <a:rPr lang="ru-RU" sz="11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млрд</a:t>
            </a:r>
            <a:endParaRPr lang="en-US" sz="11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03554" y="2188017"/>
            <a:ext cx="831959" cy="181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ru-RU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прирост ВВП</a:t>
            </a:r>
            <a:endParaRPr lang="en-US" sz="11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0" name="Группа 119"/>
          <p:cNvGrpSpPr/>
          <p:nvPr/>
        </p:nvGrpSpPr>
        <p:grpSpPr>
          <a:xfrm>
            <a:off x="1854934" y="2415423"/>
            <a:ext cx="145491" cy="150596"/>
            <a:chOff x="6950398" y="1895169"/>
            <a:chExt cx="180975" cy="187325"/>
          </a:xfrm>
        </p:grpSpPr>
        <p:sp>
          <p:nvSpPr>
            <p:cNvPr id="107" name="Freeform 41"/>
            <p:cNvSpPr>
              <a:spLocks/>
            </p:cNvSpPr>
            <p:nvPr/>
          </p:nvSpPr>
          <p:spPr bwMode="gray">
            <a:xfrm>
              <a:off x="6950398" y="1988832"/>
              <a:ext cx="180975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" y="0"/>
                </a:cxn>
              </a:cxnLst>
              <a:rect l="0" t="0" r="r" b="b"/>
              <a:pathLst>
                <a:path w="105" h="1">
                  <a:moveTo>
                    <a:pt x="0" y="0"/>
                  </a:moveTo>
                  <a:lnTo>
                    <a:pt x="104" y="0"/>
                  </a:lnTo>
                </a:path>
              </a:pathLst>
            </a:custGeom>
            <a:solidFill>
              <a:schemeClr val="accent4"/>
            </a:solidFill>
            <a:ln w="28575" cmpd="sng">
              <a:solidFill>
                <a:schemeClr val="accent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 sz="1400"/>
            </a:p>
          </p:txBody>
        </p:sp>
        <p:sp>
          <p:nvSpPr>
            <p:cNvPr id="108" name="Freeform 42"/>
            <p:cNvSpPr>
              <a:spLocks/>
            </p:cNvSpPr>
            <p:nvPr/>
          </p:nvSpPr>
          <p:spPr bwMode="gray">
            <a:xfrm>
              <a:off x="7039298" y="1895169"/>
              <a:ext cx="3175" cy="187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4"/>
                </a:cxn>
              </a:cxnLst>
              <a:rect l="0" t="0" r="r" b="b"/>
              <a:pathLst>
                <a:path w="1" h="105">
                  <a:moveTo>
                    <a:pt x="0" y="0"/>
                  </a:moveTo>
                  <a:lnTo>
                    <a:pt x="0" y="104"/>
                  </a:lnTo>
                </a:path>
              </a:pathLst>
            </a:custGeom>
            <a:solidFill>
              <a:schemeClr val="accent4"/>
            </a:solidFill>
            <a:ln w="28575" cmpd="sng">
              <a:solidFill>
                <a:schemeClr val="accent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 sz="1400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1855679" y="2045117"/>
            <a:ext cx="144000" cy="64529"/>
            <a:chOff x="2013977" y="2054170"/>
            <a:chExt cx="173307" cy="64529"/>
          </a:xfrm>
        </p:grpSpPr>
        <p:sp>
          <p:nvSpPr>
            <p:cNvPr id="113" name="Freeform 50"/>
            <p:cNvSpPr>
              <a:spLocks/>
            </p:cNvSpPr>
            <p:nvPr/>
          </p:nvSpPr>
          <p:spPr bwMode="gray">
            <a:xfrm>
              <a:off x="2013977" y="2054170"/>
              <a:ext cx="173307" cy="15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" y="0"/>
                </a:cxn>
              </a:cxnLst>
              <a:rect l="0" t="0" r="r" b="b"/>
              <a:pathLst>
                <a:path w="105" h="1">
                  <a:moveTo>
                    <a:pt x="0" y="0"/>
                  </a:moveTo>
                  <a:lnTo>
                    <a:pt x="104" y="0"/>
                  </a:lnTo>
                </a:path>
              </a:pathLst>
            </a:custGeom>
            <a:solidFill>
              <a:schemeClr val="accent4"/>
            </a:solidFill>
            <a:ln w="28575" cmpd="sng">
              <a:solidFill>
                <a:schemeClr val="accent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 sz="1400"/>
            </a:p>
          </p:txBody>
        </p:sp>
        <p:sp>
          <p:nvSpPr>
            <p:cNvPr id="114" name="Freeform 51"/>
            <p:cNvSpPr>
              <a:spLocks/>
            </p:cNvSpPr>
            <p:nvPr/>
          </p:nvSpPr>
          <p:spPr bwMode="gray">
            <a:xfrm>
              <a:off x="2013977" y="2117179"/>
              <a:ext cx="173307" cy="15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" y="0"/>
                </a:cxn>
              </a:cxnLst>
              <a:rect l="0" t="0" r="r" b="b"/>
              <a:pathLst>
                <a:path w="105" h="1">
                  <a:moveTo>
                    <a:pt x="0" y="0"/>
                  </a:moveTo>
                  <a:lnTo>
                    <a:pt x="104" y="0"/>
                  </a:lnTo>
                </a:path>
              </a:pathLst>
            </a:custGeom>
            <a:solidFill>
              <a:schemeClr val="accent4"/>
            </a:solidFill>
            <a:ln w="28575" cmpd="sng">
              <a:solidFill>
                <a:schemeClr val="accent6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 sz="1400"/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360000" y="1212074"/>
            <a:ext cx="3985413" cy="338554"/>
            <a:chOff x="360000" y="1193380"/>
            <a:chExt cx="3985413" cy="338554"/>
          </a:xfrm>
        </p:grpSpPr>
        <p:sp>
          <p:nvSpPr>
            <p:cNvPr id="41" name="TextBox 32"/>
            <p:cNvSpPr txBox="1"/>
            <p:nvPr/>
          </p:nvSpPr>
          <p:spPr>
            <a:xfrm>
              <a:off x="684213" y="1193380"/>
              <a:ext cx="36612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100" b="1" dirty="0" smtClean="0">
                  <a:solidFill>
                    <a:schemeClr val="tx2"/>
                  </a:solidFill>
                </a:rPr>
                <a:t>Мультипликативный эффект</a:t>
              </a:r>
            </a:p>
            <a:p>
              <a:r>
                <a:rPr lang="ru-RU" sz="1100" b="1" dirty="0" smtClean="0">
                  <a:solidFill>
                    <a:schemeClr val="tx2"/>
                  </a:solidFill>
                </a:rPr>
                <a:t>инвестиций в инфраструктуру </a:t>
              </a:r>
              <a:r>
                <a:rPr lang="ru-RU" sz="1100" dirty="0" smtClean="0">
                  <a:solidFill>
                    <a:schemeClr val="tx2"/>
                  </a:solidFill>
                </a:rPr>
                <a:t>(мировой опыт)</a:t>
              </a:r>
              <a:r>
                <a:rPr lang="ru-RU" sz="1100" b="1" dirty="0" smtClean="0">
                  <a:solidFill>
                    <a:schemeClr val="tx2"/>
                  </a:solidFill>
                </a:rPr>
                <a:t> </a:t>
              </a:r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360000" y="1193380"/>
              <a:ext cx="219075" cy="21907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/>
                <a:t>1</a:t>
              </a:r>
              <a:endParaRPr lang="ru-RU" sz="1100" b="1" dirty="0"/>
            </a:p>
          </p:txBody>
        </p:sp>
      </p:grpSp>
      <p:sp>
        <p:nvSpPr>
          <p:cNvPr id="135" name="TextBox 32"/>
          <p:cNvSpPr txBox="1"/>
          <p:nvPr/>
        </p:nvSpPr>
        <p:spPr>
          <a:xfrm>
            <a:off x="5452274" y="1212074"/>
            <a:ext cx="340481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 smtClean="0">
                <a:solidFill>
                  <a:schemeClr val="tx2"/>
                </a:solidFill>
              </a:rPr>
              <a:t>Необходимо проводить масштабные программы по обновлению инфраструктуры </a:t>
            </a:r>
          </a:p>
        </p:txBody>
      </p:sp>
      <p:grpSp>
        <p:nvGrpSpPr>
          <p:cNvPr id="137" name="Group 12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5193727" y="1155631"/>
            <a:ext cx="112860" cy="451441"/>
            <a:chOff x="3699" y="1224"/>
            <a:chExt cx="682" cy="2353"/>
          </a:xfrm>
          <a:solidFill>
            <a:schemeClr val="accent6"/>
          </a:solidFill>
        </p:grpSpPr>
        <p:sp>
          <p:nvSpPr>
            <p:cNvPr id="138" name="Rectangle 129"/>
            <p:cNvSpPr>
              <a:spLocks noChangeArrowheads="1"/>
            </p:cNvSpPr>
            <p:nvPr/>
          </p:nvSpPr>
          <p:spPr bwMode="auto">
            <a:xfrm>
              <a:off x="3809" y="3119"/>
              <a:ext cx="464" cy="458"/>
            </a:xfrm>
            <a:prstGeom prst="rect">
              <a:avLst/>
            </a:prstGeom>
            <a:grpFill/>
            <a:ln w="12700">
              <a:solidFill>
                <a:schemeClr val="bg2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3699" y="1224"/>
              <a:ext cx="682" cy="1778"/>
            </a:xfrm>
            <a:custGeom>
              <a:avLst/>
              <a:gdLst>
                <a:gd name="T0" fmla="*/ 387 w 465"/>
                <a:gd name="T1" fmla="*/ 1196 h 1196"/>
                <a:gd name="T2" fmla="*/ 83 w 465"/>
                <a:gd name="T3" fmla="*/ 1196 h 1196"/>
                <a:gd name="T4" fmla="*/ 0 w 465"/>
                <a:gd name="T5" fmla="*/ 0 h 1196"/>
                <a:gd name="T6" fmla="*/ 465 w 465"/>
                <a:gd name="T7" fmla="*/ 0 h 1196"/>
                <a:gd name="T8" fmla="*/ 387 w 465"/>
                <a:gd name="T9" fmla="*/ 1196 h 1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5" h="1196">
                  <a:moveTo>
                    <a:pt x="387" y="1196"/>
                  </a:moveTo>
                  <a:lnTo>
                    <a:pt x="83" y="1196"/>
                  </a:lnTo>
                  <a:lnTo>
                    <a:pt x="0" y="0"/>
                  </a:lnTo>
                  <a:lnTo>
                    <a:pt x="465" y="0"/>
                  </a:lnTo>
                  <a:lnTo>
                    <a:pt x="387" y="1196"/>
                  </a:lnTo>
                  <a:close/>
                </a:path>
              </a:pathLst>
            </a:custGeom>
            <a:grp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100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5193726" y="4391503"/>
            <a:ext cx="3610800" cy="33855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spcBef>
                <a:spcPts val="214"/>
              </a:spcBef>
            </a:pPr>
            <a:r>
              <a:rPr lang="ru-RU" sz="1100" b="1" dirty="0">
                <a:solidFill>
                  <a:schemeClr val="accent4"/>
                </a:solidFill>
              </a:rPr>
              <a:t>Наиболее важные факторы городской среды для комфортного проживания</a:t>
            </a:r>
            <a:endParaRPr lang="en-US" sz="1100" b="1" dirty="0">
              <a:solidFill>
                <a:schemeClr val="accent4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93726" y="4904216"/>
            <a:ext cx="361080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marL="285750" indent="-285750">
              <a:buClr>
                <a:schemeClr val="accent6"/>
              </a:buClr>
              <a:buFont typeface="Wingdings" panose="05000000000000000000" pitchFamily="2" charset="2"/>
              <a:buChar char="§"/>
              <a:defRPr sz="1300"/>
            </a:lvl1pPr>
          </a:lstStyle>
          <a:p>
            <a:pPr marL="180975" indent="-180975">
              <a:spcBef>
                <a:spcPts val="900"/>
              </a:spcBef>
            </a:pPr>
            <a:r>
              <a:rPr lang="ru-RU" sz="1100" dirty="0" smtClean="0"/>
              <a:t>Экология города</a:t>
            </a:r>
          </a:p>
          <a:p>
            <a:pPr marL="180975" indent="-180975">
              <a:spcBef>
                <a:spcPts val="900"/>
              </a:spcBef>
            </a:pPr>
            <a:r>
              <a:rPr lang="ru-RU" sz="1100" dirty="0"/>
              <a:t>Социальная </a:t>
            </a:r>
            <a:r>
              <a:rPr lang="ru-RU" sz="1100" dirty="0" smtClean="0"/>
              <a:t>инфраструктура</a:t>
            </a:r>
          </a:p>
          <a:p>
            <a:pPr marL="180975" indent="-180975">
              <a:spcBef>
                <a:spcPts val="900"/>
              </a:spcBef>
            </a:pPr>
            <a:r>
              <a:rPr lang="ru-RU" sz="1100" dirty="0"/>
              <a:t>Организация общественного </a:t>
            </a:r>
            <a:r>
              <a:rPr lang="ru-RU" sz="1100" dirty="0" smtClean="0"/>
              <a:t>транспорта</a:t>
            </a:r>
          </a:p>
          <a:p>
            <a:pPr marL="180975" indent="-180975">
              <a:spcBef>
                <a:spcPts val="900"/>
              </a:spcBef>
            </a:pPr>
            <a:r>
              <a:rPr lang="ru-RU" sz="1100" dirty="0"/>
              <a:t>Безопасность граждан, общественный </a:t>
            </a:r>
            <a:r>
              <a:rPr lang="ru-RU" sz="1100" dirty="0" smtClean="0"/>
              <a:t>правопорядок</a:t>
            </a:r>
          </a:p>
          <a:p>
            <a:pPr marL="180975" indent="-180975">
              <a:spcBef>
                <a:spcPts val="900"/>
              </a:spcBef>
            </a:pPr>
            <a:r>
              <a:rPr lang="ru-RU" sz="1100" dirty="0"/>
              <a:t>Удобство передвижения на личном </a:t>
            </a:r>
            <a:r>
              <a:rPr lang="ru-RU" sz="1100" dirty="0" smtClean="0"/>
              <a:t>транспорте</a:t>
            </a:r>
            <a:endParaRPr lang="en-US" sz="1100" dirty="0"/>
          </a:p>
        </p:txBody>
      </p:sp>
      <p:grpSp>
        <p:nvGrpSpPr>
          <p:cNvPr id="157" name="Группа 156"/>
          <p:cNvGrpSpPr/>
          <p:nvPr/>
        </p:nvGrpSpPr>
        <p:grpSpPr>
          <a:xfrm>
            <a:off x="5193727" y="2552108"/>
            <a:ext cx="3448656" cy="507831"/>
            <a:chOff x="5174677" y="2451542"/>
            <a:chExt cx="3448656" cy="507831"/>
          </a:xfrm>
        </p:grpSpPr>
        <p:sp>
          <p:nvSpPr>
            <p:cNvPr id="76" name="TextBox 75"/>
            <p:cNvSpPr txBox="1"/>
            <p:nvPr/>
          </p:nvSpPr>
          <p:spPr>
            <a:xfrm>
              <a:off x="5642979" y="2568057"/>
              <a:ext cx="533571" cy="274801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rmAutofit/>
            </a:bodyPr>
            <a:lstStyle/>
            <a:p>
              <a:pPr>
                <a:spcBef>
                  <a:spcPts val="214"/>
                </a:spcBef>
              </a:pPr>
              <a:r>
                <a:rPr lang="ru-RU" sz="1786" b="1" dirty="0">
                  <a:solidFill>
                    <a:srgbClr val="F7941D"/>
                  </a:solidFill>
                </a:rPr>
                <a:t>54</a:t>
              </a:r>
              <a:r>
                <a:rPr lang="en-US" sz="1143" b="1" dirty="0">
                  <a:solidFill>
                    <a:srgbClr val="F7941D"/>
                  </a:solidFill>
                </a:rPr>
                <a:t>%</a:t>
              </a:r>
              <a:r>
                <a:rPr lang="en-US" sz="1786" b="1" dirty="0">
                  <a:solidFill>
                    <a:srgbClr val="F7941D"/>
                  </a:solidFill>
                </a:rPr>
                <a:t> </a:t>
              </a:r>
              <a:endParaRPr lang="en-US" sz="1786" dirty="0">
                <a:solidFill>
                  <a:srgbClr val="F7941D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303632" y="2451542"/>
              <a:ext cx="2319701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214"/>
                </a:spcBef>
              </a:pPr>
              <a:r>
                <a:rPr lang="ru-RU" sz="1100" dirty="0" smtClean="0"/>
                <a:t>считают</a:t>
              </a:r>
              <a:r>
                <a:rPr lang="ru-RU" sz="1100" dirty="0"/>
                <a:t>, </a:t>
              </a:r>
              <a:r>
                <a:rPr lang="ru-RU" sz="1100" dirty="0" smtClean="0"/>
                <a:t>что за последние 2 года городская </a:t>
              </a:r>
              <a:r>
                <a:rPr lang="ru-RU" sz="1100" dirty="0"/>
                <a:t>среда </a:t>
              </a:r>
              <a:r>
                <a:rPr lang="ru-RU" sz="1100" dirty="0" smtClean="0"/>
                <a:t>не </a:t>
              </a:r>
              <a:r>
                <a:rPr lang="ru-RU" sz="1100" dirty="0"/>
                <a:t>улучшилась или стала хуже</a:t>
              </a:r>
            </a:p>
          </p:txBody>
        </p:sp>
        <p:pic>
          <p:nvPicPr>
            <p:cNvPr id="70" name="Picture 177"/>
            <p:cNvPicPr>
              <a:picLocks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5174677" y="2525457"/>
              <a:ext cx="360000" cy="360000"/>
            </a:xfrm>
            <a:prstGeom prst="rect">
              <a:avLst/>
            </a:prstGeom>
          </p:spPr>
        </p:pic>
      </p:grpSp>
      <p:sp>
        <p:nvSpPr>
          <p:cNvPr id="144" name="TextBox 143"/>
          <p:cNvSpPr txBox="1"/>
          <p:nvPr/>
        </p:nvSpPr>
        <p:spPr>
          <a:xfrm>
            <a:off x="5662029" y="3396965"/>
            <a:ext cx="533571" cy="274801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>
              <a:spcBef>
                <a:spcPts val="214"/>
              </a:spcBef>
            </a:pPr>
            <a:r>
              <a:rPr lang="ru-RU" sz="1786" b="1" dirty="0" smtClean="0">
                <a:solidFill>
                  <a:schemeClr val="accent6"/>
                </a:solidFill>
              </a:rPr>
              <a:t>82</a:t>
            </a:r>
            <a:r>
              <a:rPr lang="en-US" sz="1143" b="1" dirty="0" smtClean="0">
                <a:solidFill>
                  <a:schemeClr val="accent6"/>
                </a:solidFill>
              </a:rPr>
              <a:t>%</a:t>
            </a:r>
            <a:r>
              <a:rPr lang="en-US" sz="1786" b="1" dirty="0" smtClean="0">
                <a:solidFill>
                  <a:schemeClr val="accent6"/>
                </a:solidFill>
              </a:rPr>
              <a:t> </a:t>
            </a:r>
            <a:endParaRPr lang="en-US" sz="1786" dirty="0">
              <a:solidFill>
                <a:schemeClr val="accent6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322682" y="3280450"/>
            <a:ext cx="2319701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214"/>
              </a:spcBef>
            </a:pPr>
            <a:r>
              <a:rPr lang="ru-RU" sz="1100" dirty="0" smtClean="0"/>
              <a:t>считают</a:t>
            </a:r>
            <a:r>
              <a:rPr lang="ru-RU" sz="1100" dirty="0"/>
              <a:t>, </a:t>
            </a:r>
            <a:r>
              <a:rPr lang="ru-RU" sz="1100" dirty="0" smtClean="0"/>
              <a:t>что необходимо реализовывать программу по обновлению старого жилого форма</a:t>
            </a:r>
            <a:endParaRPr lang="ru-RU" sz="1100" dirty="0"/>
          </a:p>
        </p:txBody>
      </p:sp>
      <p:pic>
        <p:nvPicPr>
          <p:cNvPr id="150" name="Picture 179"/>
          <p:cNvPicPr>
            <a:picLocks/>
          </p:cNvPicPr>
          <p:nvPr/>
        </p:nvPicPr>
        <p:blipFill>
          <a:blip r:embed="rId23"/>
          <a:stretch>
            <a:fillRect/>
          </a:stretch>
        </p:blipFill>
        <p:spPr>
          <a:xfrm>
            <a:off x="5193727" y="3354365"/>
            <a:ext cx="360000" cy="360000"/>
          </a:xfrm>
          <a:prstGeom prst="rect">
            <a:avLst/>
          </a:prstGeom>
        </p:spPr>
      </p:pic>
      <p:sp>
        <p:nvSpPr>
          <p:cNvPr id="152" name="TextBox 151"/>
          <p:cNvSpPr txBox="1"/>
          <p:nvPr/>
        </p:nvSpPr>
        <p:spPr>
          <a:xfrm>
            <a:off x="5193727" y="2210293"/>
            <a:ext cx="374348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214"/>
              </a:spcBef>
            </a:pPr>
            <a:r>
              <a:rPr lang="ru-RU" sz="1100" b="1" dirty="0" smtClean="0"/>
              <a:t>Мнения жителей городов</a:t>
            </a:r>
            <a:r>
              <a:rPr lang="ru-RU" sz="1100" b="1" baseline="30000" dirty="0" smtClean="0"/>
              <a:t>1</a:t>
            </a:r>
            <a:endParaRPr lang="ru-RU" sz="1100" b="1" baseline="30000" dirty="0"/>
          </a:p>
        </p:txBody>
      </p:sp>
    </p:spTree>
    <p:extLst>
      <p:ext uri="{BB962C8B-B14F-4D97-AF65-F5344CB8AC3E}">
        <p14:creationId xmlns:p14="http://schemas.microsoft.com/office/powerpoint/2010/main" val="5065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100" dirty="0">
              <a:sym typeface="+mn-lt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0000" y="266843"/>
            <a:ext cx="8424000" cy="615553"/>
          </a:xfrm>
        </p:spPr>
        <p:txBody>
          <a:bodyPr/>
          <a:lstStyle/>
          <a:p>
            <a:r>
              <a:rPr lang="ru-RU" dirty="0" smtClean="0"/>
              <a:t>Индекс качества городской среды</a:t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4573104" y="1193380"/>
            <a:ext cx="0" cy="536400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2"/>
          <p:cNvSpPr txBox="1"/>
          <p:nvPr/>
        </p:nvSpPr>
        <p:spPr>
          <a:xfrm>
            <a:off x="666239" y="1236973"/>
            <a:ext cx="3661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dirty="0" smtClean="0">
                <a:solidFill>
                  <a:schemeClr val="tx2"/>
                </a:solidFill>
              </a:rPr>
              <a:t>Цели индекса  </a:t>
            </a:r>
          </a:p>
        </p:txBody>
      </p:sp>
      <p:sp>
        <p:nvSpPr>
          <p:cNvPr id="117" name="Овал 116"/>
          <p:cNvSpPr/>
          <p:nvPr/>
        </p:nvSpPr>
        <p:spPr>
          <a:xfrm>
            <a:off x="322610" y="1212074"/>
            <a:ext cx="219075" cy="219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1</a:t>
            </a:r>
            <a:endParaRPr lang="ru-RU" sz="1100" b="1" dirty="0"/>
          </a:p>
        </p:txBody>
      </p:sp>
      <p:sp>
        <p:nvSpPr>
          <p:cNvPr id="101" name="Овал 100"/>
          <p:cNvSpPr/>
          <p:nvPr/>
        </p:nvSpPr>
        <p:spPr>
          <a:xfrm>
            <a:off x="4684636" y="1151724"/>
            <a:ext cx="219075" cy="219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3</a:t>
            </a:r>
            <a:endParaRPr lang="ru-RU" sz="11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5099866" y="1188564"/>
            <a:ext cx="36612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100" b="1" dirty="0" smtClean="0"/>
              <a:t>Методика оценки</a:t>
            </a:r>
            <a:endParaRPr lang="ru-RU" sz="1100" dirty="0" smtClean="0">
              <a:solidFill>
                <a:schemeClr val="accent6"/>
              </a:solidFill>
            </a:endParaRPr>
          </a:p>
        </p:txBody>
      </p:sp>
      <p:sp>
        <p:nvSpPr>
          <p:cNvPr id="110" name="object 4"/>
          <p:cNvSpPr txBox="1">
            <a:spLocks/>
          </p:cNvSpPr>
          <p:nvPr/>
        </p:nvSpPr>
        <p:spPr>
          <a:xfrm>
            <a:off x="4684636" y="4627973"/>
            <a:ext cx="226023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ru-RU"/>
            </a:defPPr>
            <a:lvl1pPr>
              <a:defRPr sz="1300" b="1">
                <a:solidFill>
                  <a:schemeClr val="accent6"/>
                </a:solidFill>
              </a:defRPr>
            </a:lvl1pPr>
          </a:lstStyle>
          <a:p>
            <a:r>
              <a:rPr lang="ru-RU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Tahoma" panose="020B0604030504040204" pitchFamily="34" charset="0"/>
              </a:rPr>
              <a:t>6 ПРОСТРАНСТВ ДЛЯ ОЦЕНКИ </a:t>
            </a:r>
          </a:p>
        </p:txBody>
      </p:sp>
      <p:grpSp>
        <p:nvGrpSpPr>
          <p:cNvPr id="83" name="Группа 82"/>
          <p:cNvGrpSpPr/>
          <p:nvPr/>
        </p:nvGrpSpPr>
        <p:grpSpPr>
          <a:xfrm>
            <a:off x="7080257" y="5501192"/>
            <a:ext cx="1839224" cy="391600"/>
            <a:chOff x="7093735" y="2983565"/>
            <a:chExt cx="1839224" cy="391600"/>
          </a:xfrm>
        </p:grpSpPr>
        <p:sp>
          <p:nvSpPr>
            <p:cNvPr id="171" name="object 21"/>
            <p:cNvSpPr txBox="1"/>
            <p:nvPr/>
          </p:nvSpPr>
          <p:spPr>
            <a:xfrm>
              <a:off x="7691823" y="3036611"/>
              <a:ext cx="1241136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ru-RU"/>
              </a:defPPr>
              <a:lvl1pPr>
                <a:defRPr sz="1300"/>
              </a:lvl1pPr>
            </a:lstStyle>
            <a:p>
              <a:r>
                <a:rPr sz="1100" dirty="0">
                  <a:sym typeface="Tahoma" panose="020B0604030504040204" pitchFamily="34" charset="0"/>
                </a:rPr>
                <a:t>Общегородское  пространство</a:t>
              </a:r>
            </a:p>
          </p:txBody>
        </p:sp>
        <p:grpSp>
          <p:nvGrpSpPr>
            <p:cNvPr id="172" name="Группа 171"/>
            <p:cNvGrpSpPr/>
            <p:nvPr/>
          </p:nvGrpSpPr>
          <p:grpSpPr>
            <a:xfrm>
              <a:off x="7093735" y="2983565"/>
              <a:ext cx="360000" cy="360000"/>
              <a:chOff x="11445011" y="5731510"/>
              <a:chExt cx="1540800" cy="1540800"/>
            </a:xfrm>
          </p:grpSpPr>
          <p:sp>
            <p:nvSpPr>
              <p:cNvPr id="181" name="object 22"/>
              <p:cNvSpPr/>
              <p:nvPr/>
            </p:nvSpPr>
            <p:spPr>
              <a:xfrm>
                <a:off x="11445023" y="5731510"/>
                <a:ext cx="1540788" cy="1540800"/>
              </a:xfrm>
              <a:custGeom>
                <a:avLst/>
                <a:gdLst/>
                <a:ahLst/>
                <a:cxnLst/>
                <a:rect l="l" t="t" r="r" b="b"/>
                <a:pathLst>
                  <a:path w="1542415" h="1542415">
                    <a:moveTo>
                      <a:pt x="770991" y="0"/>
                    </a:moveTo>
                    <a:lnTo>
                      <a:pt x="722231" y="1516"/>
                    </a:lnTo>
                    <a:lnTo>
                      <a:pt x="674277" y="6006"/>
                    </a:lnTo>
                    <a:lnTo>
                      <a:pt x="627220" y="13379"/>
                    </a:lnTo>
                    <a:lnTo>
                      <a:pt x="581149" y="23545"/>
                    </a:lnTo>
                    <a:lnTo>
                      <a:pt x="536155" y="36413"/>
                    </a:lnTo>
                    <a:lnTo>
                      <a:pt x="492329" y="51893"/>
                    </a:lnTo>
                    <a:lnTo>
                      <a:pt x="449760" y="69895"/>
                    </a:lnTo>
                    <a:lnTo>
                      <a:pt x="408539" y="90329"/>
                    </a:lnTo>
                    <a:lnTo>
                      <a:pt x="368756" y="113103"/>
                    </a:lnTo>
                    <a:lnTo>
                      <a:pt x="330502" y="138129"/>
                    </a:lnTo>
                    <a:lnTo>
                      <a:pt x="293867" y="165315"/>
                    </a:lnTo>
                    <a:lnTo>
                      <a:pt x="258940" y="194572"/>
                    </a:lnTo>
                    <a:lnTo>
                      <a:pt x="225813" y="225809"/>
                    </a:lnTo>
                    <a:lnTo>
                      <a:pt x="194576" y="258935"/>
                    </a:lnTo>
                    <a:lnTo>
                      <a:pt x="165319" y="293861"/>
                    </a:lnTo>
                    <a:lnTo>
                      <a:pt x="138132" y="330496"/>
                    </a:lnTo>
                    <a:lnTo>
                      <a:pt x="113106" y="368751"/>
                    </a:lnTo>
                    <a:lnTo>
                      <a:pt x="90331" y="408533"/>
                    </a:lnTo>
                    <a:lnTo>
                      <a:pt x="69897" y="449755"/>
                    </a:lnTo>
                    <a:lnTo>
                      <a:pt x="51895" y="492324"/>
                    </a:lnTo>
                    <a:lnTo>
                      <a:pt x="36414" y="536151"/>
                    </a:lnTo>
                    <a:lnTo>
                      <a:pt x="23546" y="581145"/>
                    </a:lnTo>
                    <a:lnTo>
                      <a:pt x="13380" y="627216"/>
                    </a:lnTo>
                    <a:lnTo>
                      <a:pt x="6006" y="674275"/>
                    </a:lnTo>
                    <a:lnTo>
                      <a:pt x="1516" y="722230"/>
                    </a:lnTo>
                    <a:lnTo>
                      <a:pt x="0" y="770991"/>
                    </a:lnTo>
                    <a:lnTo>
                      <a:pt x="1516" y="819750"/>
                    </a:lnTo>
                    <a:lnTo>
                      <a:pt x="6006" y="867703"/>
                    </a:lnTo>
                    <a:lnTo>
                      <a:pt x="13380" y="914759"/>
                    </a:lnTo>
                    <a:lnTo>
                      <a:pt x="23546" y="960830"/>
                    </a:lnTo>
                    <a:lnTo>
                      <a:pt x="36414" y="1005823"/>
                    </a:lnTo>
                    <a:lnTo>
                      <a:pt x="51895" y="1049650"/>
                    </a:lnTo>
                    <a:lnTo>
                      <a:pt x="69897" y="1092219"/>
                    </a:lnTo>
                    <a:lnTo>
                      <a:pt x="90331" y="1133440"/>
                    </a:lnTo>
                    <a:lnTo>
                      <a:pt x="113106" y="1173224"/>
                    </a:lnTo>
                    <a:lnTo>
                      <a:pt x="138132" y="1211479"/>
                    </a:lnTo>
                    <a:lnTo>
                      <a:pt x="165319" y="1248115"/>
                    </a:lnTo>
                    <a:lnTo>
                      <a:pt x="194576" y="1283042"/>
                    </a:lnTo>
                    <a:lnTo>
                      <a:pt x="225813" y="1316170"/>
                    </a:lnTo>
                    <a:lnTo>
                      <a:pt x="258940" y="1347409"/>
                    </a:lnTo>
                    <a:lnTo>
                      <a:pt x="293867" y="1376667"/>
                    </a:lnTo>
                    <a:lnTo>
                      <a:pt x="330502" y="1403855"/>
                    </a:lnTo>
                    <a:lnTo>
                      <a:pt x="368756" y="1428882"/>
                    </a:lnTo>
                    <a:lnTo>
                      <a:pt x="408539" y="1451659"/>
                    </a:lnTo>
                    <a:lnTo>
                      <a:pt x="449760" y="1472094"/>
                    </a:lnTo>
                    <a:lnTo>
                      <a:pt x="492329" y="1490097"/>
                    </a:lnTo>
                    <a:lnTo>
                      <a:pt x="536155" y="1505578"/>
                    </a:lnTo>
                    <a:lnTo>
                      <a:pt x="581149" y="1518448"/>
                    </a:lnTo>
                    <a:lnTo>
                      <a:pt x="627220" y="1528614"/>
                    </a:lnTo>
                    <a:lnTo>
                      <a:pt x="674277" y="1535988"/>
                    </a:lnTo>
                    <a:lnTo>
                      <a:pt x="722231" y="1540479"/>
                    </a:lnTo>
                    <a:lnTo>
                      <a:pt x="770991" y="1541995"/>
                    </a:lnTo>
                    <a:lnTo>
                      <a:pt x="819750" y="1540479"/>
                    </a:lnTo>
                    <a:lnTo>
                      <a:pt x="867703" y="1535988"/>
                    </a:lnTo>
                    <a:lnTo>
                      <a:pt x="914759" y="1528614"/>
                    </a:lnTo>
                    <a:lnTo>
                      <a:pt x="960830" y="1518448"/>
                    </a:lnTo>
                    <a:lnTo>
                      <a:pt x="1005823" y="1505578"/>
                    </a:lnTo>
                    <a:lnTo>
                      <a:pt x="1049650" y="1490097"/>
                    </a:lnTo>
                    <a:lnTo>
                      <a:pt x="1092219" y="1472094"/>
                    </a:lnTo>
                    <a:lnTo>
                      <a:pt x="1133440" y="1451659"/>
                    </a:lnTo>
                    <a:lnTo>
                      <a:pt x="1173224" y="1428882"/>
                    </a:lnTo>
                    <a:lnTo>
                      <a:pt x="1211479" y="1403855"/>
                    </a:lnTo>
                    <a:lnTo>
                      <a:pt x="1248115" y="1376667"/>
                    </a:lnTo>
                    <a:lnTo>
                      <a:pt x="1283042" y="1347409"/>
                    </a:lnTo>
                    <a:lnTo>
                      <a:pt x="1316170" y="1316170"/>
                    </a:lnTo>
                    <a:lnTo>
                      <a:pt x="1347409" y="1283042"/>
                    </a:lnTo>
                    <a:lnTo>
                      <a:pt x="1376667" y="1248115"/>
                    </a:lnTo>
                    <a:lnTo>
                      <a:pt x="1403855" y="1211479"/>
                    </a:lnTo>
                    <a:lnTo>
                      <a:pt x="1428882" y="1173224"/>
                    </a:lnTo>
                    <a:lnTo>
                      <a:pt x="1451659" y="1133440"/>
                    </a:lnTo>
                    <a:lnTo>
                      <a:pt x="1472094" y="1092219"/>
                    </a:lnTo>
                    <a:lnTo>
                      <a:pt x="1490097" y="1049650"/>
                    </a:lnTo>
                    <a:lnTo>
                      <a:pt x="1505578" y="1005823"/>
                    </a:lnTo>
                    <a:lnTo>
                      <a:pt x="1518448" y="960830"/>
                    </a:lnTo>
                    <a:lnTo>
                      <a:pt x="1528614" y="914759"/>
                    </a:lnTo>
                    <a:lnTo>
                      <a:pt x="1535988" y="867703"/>
                    </a:lnTo>
                    <a:lnTo>
                      <a:pt x="1540479" y="819750"/>
                    </a:lnTo>
                    <a:lnTo>
                      <a:pt x="1541995" y="770991"/>
                    </a:lnTo>
                    <a:lnTo>
                      <a:pt x="1540479" y="722230"/>
                    </a:lnTo>
                    <a:lnTo>
                      <a:pt x="1535988" y="674275"/>
                    </a:lnTo>
                    <a:lnTo>
                      <a:pt x="1528614" y="627216"/>
                    </a:lnTo>
                    <a:lnTo>
                      <a:pt x="1518448" y="581145"/>
                    </a:lnTo>
                    <a:lnTo>
                      <a:pt x="1505578" y="536151"/>
                    </a:lnTo>
                    <a:lnTo>
                      <a:pt x="1490097" y="492324"/>
                    </a:lnTo>
                    <a:lnTo>
                      <a:pt x="1472094" y="449755"/>
                    </a:lnTo>
                    <a:lnTo>
                      <a:pt x="1451659" y="408533"/>
                    </a:lnTo>
                    <a:lnTo>
                      <a:pt x="1428882" y="368751"/>
                    </a:lnTo>
                    <a:lnTo>
                      <a:pt x="1403855" y="330496"/>
                    </a:lnTo>
                    <a:lnTo>
                      <a:pt x="1376667" y="293861"/>
                    </a:lnTo>
                    <a:lnTo>
                      <a:pt x="1347409" y="258935"/>
                    </a:lnTo>
                    <a:lnTo>
                      <a:pt x="1316170" y="225809"/>
                    </a:lnTo>
                    <a:lnTo>
                      <a:pt x="1283042" y="194572"/>
                    </a:lnTo>
                    <a:lnTo>
                      <a:pt x="1248115" y="165315"/>
                    </a:lnTo>
                    <a:lnTo>
                      <a:pt x="1211479" y="138129"/>
                    </a:lnTo>
                    <a:lnTo>
                      <a:pt x="1173224" y="113103"/>
                    </a:lnTo>
                    <a:lnTo>
                      <a:pt x="1133440" y="90329"/>
                    </a:lnTo>
                    <a:lnTo>
                      <a:pt x="1092219" y="69895"/>
                    </a:lnTo>
                    <a:lnTo>
                      <a:pt x="1049650" y="51893"/>
                    </a:lnTo>
                    <a:lnTo>
                      <a:pt x="1005823" y="36413"/>
                    </a:lnTo>
                    <a:lnTo>
                      <a:pt x="960830" y="23545"/>
                    </a:lnTo>
                    <a:lnTo>
                      <a:pt x="914759" y="13379"/>
                    </a:lnTo>
                    <a:lnTo>
                      <a:pt x="867703" y="6006"/>
                    </a:lnTo>
                    <a:lnTo>
                      <a:pt x="819750" y="1516"/>
                    </a:lnTo>
                    <a:lnTo>
                      <a:pt x="770991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82" name="object 23"/>
              <p:cNvSpPr/>
              <p:nvPr/>
            </p:nvSpPr>
            <p:spPr>
              <a:xfrm>
                <a:off x="11445011" y="5731510"/>
                <a:ext cx="1540788" cy="1540800"/>
              </a:xfrm>
              <a:custGeom>
                <a:avLst/>
                <a:gdLst/>
                <a:ahLst/>
                <a:cxnLst/>
                <a:rect l="l" t="t" r="r" b="b"/>
                <a:pathLst>
                  <a:path w="1542415" h="1542415">
                    <a:moveTo>
                      <a:pt x="770991" y="0"/>
                    </a:moveTo>
                    <a:lnTo>
                      <a:pt x="722231" y="1516"/>
                    </a:lnTo>
                    <a:lnTo>
                      <a:pt x="674277" y="6006"/>
                    </a:lnTo>
                    <a:lnTo>
                      <a:pt x="627220" y="13379"/>
                    </a:lnTo>
                    <a:lnTo>
                      <a:pt x="581149" y="23545"/>
                    </a:lnTo>
                    <a:lnTo>
                      <a:pt x="536155" y="36413"/>
                    </a:lnTo>
                    <a:lnTo>
                      <a:pt x="492329" y="51893"/>
                    </a:lnTo>
                    <a:lnTo>
                      <a:pt x="449760" y="69895"/>
                    </a:lnTo>
                    <a:lnTo>
                      <a:pt x="408539" y="90329"/>
                    </a:lnTo>
                    <a:lnTo>
                      <a:pt x="368756" y="113103"/>
                    </a:lnTo>
                    <a:lnTo>
                      <a:pt x="330502" y="138129"/>
                    </a:lnTo>
                    <a:lnTo>
                      <a:pt x="293867" y="165315"/>
                    </a:lnTo>
                    <a:lnTo>
                      <a:pt x="258940" y="194572"/>
                    </a:lnTo>
                    <a:lnTo>
                      <a:pt x="225813" y="225809"/>
                    </a:lnTo>
                    <a:lnTo>
                      <a:pt x="194576" y="258935"/>
                    </a:lnTo>
                    <a:lnTo>
                      <a:pt x="165319" y="293861"/>
                    </a:lnTo>
                    <a:lnTo>
                      <a:pt x="138132" y="330496"/>
                    </a:lnTo>
                    <a:lnTo>
                      <a:pt x="113106" y="368751"/>
                    </a:lnTo>
                    <a:lnTo>
                      <a:pt x="90331" y="408533"/>
                    </a:lnTo>
                    <a:lnTo>
                      <a:pt x="69897" y="449755"/>
                    </a:lnTo>
                    <a:lnTo>
                      <a:pt x="51895" y="492324"/>
                    </a:lnTo>
                    <a:lnTo>
                      <a:pt x="36414" y="536151"/>
                    </a:lnTo>
                    <a:lnTo>
                      <a:pt x="23546" y="581145"/>
                    </a:lnTo>
                    <a:lnTo>
                      <a:pt x="13380" y="627216"/>
                    </a:lnTo>
                    <a:lnTo>
                      <a:pt x="6006" y="674275"/>
                    </a:lnTo>
                    <a:lnTo>
                      <a:pt x="1516" y="722230"/>
                    </a:lnTo>
                    <a:lnTo>
                      <a:pt x="0" y="770991"/>
                    </a:lnTo>
                    <a:lnTo>
                      <a:pt x="1516" y="819751"/>
                    </a:lnTo>
                    <a:lnTo>
                      <a:pt x="6006" y="867705"/>
                    </a:lnTo>
                    <a:lnTo>
                      <a:pt x="13380" y="914763"/>
                    </a:lnTo>
                    <a:lnTo>
                      <a:pt x="23546" y="960834"/>
                    </a:lnTo>
                    <a:lnTo>
                      <a:pt x="36414" y="1005828"/>
                    </a:lnTo>
                    <a:lnTo>
                      <a:pt x="51895" y="1049655"/>
                    </a:lnTo>
                    <a:lnTo>
                      <a:pt x="69897" y="1092224"/>
                    </a:lnTo>
                    <a:lnTo>
                      <a:pt x="90331" y="1133446"/>
                    </a:lnTo>
                    <a:lnTo>
                      <a:pt x="113106" y="1173229"/>
                    </a:lnTo>
                    <a:lnTo>
                      <a:pt x="138132" y="1211484"/>
                    </a:lnTo>
                    <a:lnTo>
                      <a:pt x="165319" y="1248120"/>
                    </a:lnTo>
                    <a:lnTo>
                      <a:pt x="194576" y="1283048"/>
                    </a:lnTo>
                    <a:lnTo>
                      <a:pt x="225813" y="1316175"/>
                    </a:lnTo>
                    <a:lnTo>
                      <a:pt x="258940" y="1347413"/>
                    </a:lnTo>
                    <a:lnTo>
                      <a:pt x="293867" y="1376671"/>
                    </a:lnTo>
                    <a:lnTo>
                      <a:pt x="330502" y="1403858"/>
                    </a:lnTo>
                    <a:lnTo>
                      <a:pt x="368756" y="1428885"/>
                    </a:lnTo>
                    <a:lnTo>
                      <a:pt x="408539" y="1451661"/>
                    </a:lnTo>
                    <a:lnTo>
                      <a:pt x="449760" y="1472096"/>
                    </a:lnTo>
                    <a:lnTo>
                      <a:pt x="492329" y="1490099"/>
                    </a:lnTo>
                    <a:lnTo>
                      <a:pt x="536155" y="1505580"/>
                    </a:lnTo>
                    <a:lnTo>
                      <a:pt x="581149" y="1518448"/>
                    </a:lnTo>
                    <a:lnTo>
                      <a:pt x="627220" y="1528615"/>
                    </a:lnTo>
                    <a:lnTo>
                      <a:pt x="674277" y="1535988"/>
                    </a:lnTo>
                    <a:lnTo>
                      <a:pt x="722231" y="1540479"/>
                    </a:lnTo>
                    <a:lnTo>
                      <a:pt x="770991" y="1541995"/>
                    </a:lnTo>
                    <a:lnTo>
                      <a:pt x="819750" y="1540479"/>
                    </a:lnTo>
                    <a:lnTo>
                      <a:pt x="867703" y="1535988"/>
                    </a:lnTo>
                    <a:lnTo>
                      <a:pt x="914759" y="1528615"/>
                    </a:lnTo>
                    <a:lnTo>
                      <a:pt x="960830" y="1518448"/>
                    </a:lnTo>
                    <a:lnTo>
                      <a:pt x="1005823" y="1505580"/>
                    </a:lnTo>
                    <a:lnTo>
                      <a:pt x="1049650" y="1490099"/>
                    </a:lnTo>
                    <a:lnTo>
                      <a:pt x="1092219" y="1472096"/>
                    </a:lnTo>
                    <a:lnTo>
                      <a:pt x="1097524" y="1469466"/>
                    </a:lnTo>
                    <a:lnTo>
                      <a:pt x="770991" y="1469466"/>
                    </a:lnTo>
                    <a:lnTo>
                      <a:pt x="723240" y="1467851"/>
                    </a:lnTo>
                    <a:lnTo>
                      <a:pt x="676342" y="1463077"/>
                    </a:lnTo>
                    <a:lnTo>
                      <a:pt x="630402" y="1455249"/>
                    </a:lnTo>
                    <a:lnTo>
                      <a:pt x="585524" y="1444471"/>
                    </a:lnTo>
                    <a:lnTo>
                      <a:pt x="541814" y="1430848"/>
                    </a:lnTo>
                    <a:lnTo>
                      <a:pt x="499375" y="1414486"/>
                    </a:lnTo>
                    <a:lnTo>
                      <a:pt x="458314" y="1395488"/>
                    </a:lnTo>
                    <a:lnTo>
                      <a:pt x="418735" y="1373961"/>
                    </a:lnTo>
                    <a:lnTo>
                      <a:pt x="380742" y="1350008"/>
                    </a:lnTo>
                    <a:lnTo>
                      <a:pt x="344441" y="1323735"/>
                    </a:lnTo>
                    <a:lnTo>
                      <a:pt x="309936" y="1295246"/>
                    </a:lnTo>
                    <a:lnTo>
                      <a:pt x="277333" y="1264646"/>
                    </a:lnTo>
                    <a:lnTo>
                      <a:pt x="246735" y="1232041"/>
                    </a:lnTo>
                    <a:lnTo>
                      <a:pt x="218248" y="1197535"/>
                    </a:lnTo>
                    <a:lnTo>
                      <a:pt x="191976" y="1161233"/>
                    </a:lnTo>
                    <a:lnTo>
                      <a:pt x="168025" y="1123239"/>
                    </a:lnTo>
                    <a:lnTo>
                      <a:pt x="146499" y="1083659"/>
                    </a:lnTo>
                    <a:lnTo>
                      <a:pt x="127504" y="1042598"/>
                    </a:lnTo>
                    <a:lnTo>
                      <a:pt x="111143" y="1000160"/>
                    </a:lnTo>
                    <a:lnTo>
                      <a:pt x="97521" y="956450"/>
                    </a:lnTo>
                    <a:lnTo>
                      <a:pt x="86744" y="911574"/>
                    </a:lnTo>
                    <a:lnTo>
                      <a:pt x="78917" y="865635"/>
                    </a:lnTo>
                    <a:lnTo>
                      <a:pt x="74144" y="818739"/>
                    </a:lnTo>
                    <a:lnTo>
                      <a:pt x="72529" y="770991"/>
                    </a:lnTo>
                    <a:lnTo>
                      <a:pt x="74144" y="723240"/>
                    </a:lnTo>
                    <a:lnTo>
                      <a:pt x="78917" y="676342"/>
                    </a:lnTo>
                    <a:lnTo>
                      <a:pt x="86744" y="630402"/>
                    </a:lnTo>
                    <a:lnTo>
                      <a:pt x="97521" y="585524"/>
                    </a:lnTo>
                    <a:lnTo>
                      <a:pt x="111143" y="541814"/>
                    </a:lnTo>
                    <a:lnTo>
                      <a:pt x="127504" y="499375"/>
                    </a:lnTo>
                    <a:lnTo>
                      <a:pt x="146499" y="458314"/>
                    </a:lnTo>
                    <a:lnTo>
                      <a:pt x="168025" y="418735"/>
                    </a:lnTo>
                    <a:lnTo>
                      <a:pt x="191976" y="380742"/>
                    </a:lnTo>
                    <a:lnTo>
                      <a:pt x="218248" y="344441"/>
                    </a:lnTo>
                    <a:lnTo>
                      <a:pt x="246735" y="309936"/>
                    </a:lnTo>
                    <a:lnTo>
                      <a:pt x="277333" y="277333"/>
                    </a:lnTo>
                    <a:lnTo>
                      <a:pt x="309936" y="246735"/>
                    </a:lnTo>
                    <a:lnTo>
                      <a:pt x="344441" y="218248"/>
                    </a:lnTo>
                    <a:lnTo>
                      <a:pt x="380742" y="191976"/>
                    </a:lnTo>
                    <a:lnTo>
                      <a:pt x="418735" y="168025"/>
                    </a:lnTo>
                    <a:lnTo>
                      <a:pt x="458314" y="146499"/>
                    </a:lnTo>
                    <a:lnTo>
                      <a:pt x="499375" y="127504"/>
                    </a:lnTo>
                    <a:lnTo>
                      <a:pt x="541814" y="111143"/>
                    </a:lnTo>
                    <a:lnTo>
                      <a:pt x="585524" y="97521"/>
                    </a:lnTo>
                    <a:lnTo>
                      <a:pt x="630402" y="86744"/>
                    </a:lnTo>
                    <a:lnTo>
                      <a:pt x="676342" y="78917"/>
                    </a:lnTo>
                    <a:lnTo>
                      <a:pt x="723240" y="74144"/>
                    </a:lnTo>
                    <a:lnTo>
                      <a:pt x="770991" y="72529"/>
                    </a:lnTo>
                    <a:lnTo>
                      <a:pt x="1097533" y="72529"/>
                    </a:lnTo>
                    <a:lnTo>
                      <a:pt x="1092219" y="69895"/>
                    </a:lnTo>
                    <a:lnTo>
                      <a:pt x="1049650" y="51893"/>
                    </a:lnTo>
                    <a:lnTo>
                      <a:pt x="1005823" y="36413"/>
                    </a:lnTo>
                    <a:lnTo>
                      <a:pt x="960830" y="23545"/>
                    </a:lnTo>
                    <a:lnTo>
                      <a:pt x="914759" y="13379"/>
                    </a:lnTo>
                    <a:lnTo>
                      <a:pt x="867703" y="6006"/>
                    </a:lnTo>
                    <a:lnTo>
                      <a:pt x="819750" y="1516"/>
                    </a:lnTo>
                    <a:lnTo>
                      <a:pt x="770991" y="0"/>
                    </a:lnTo>
                    <a:close/>
                  </a:path>
                  <a:path w="1542415" h="1542415">
                    <a:moveTo>
                      <a:pt x="1097533" y="72529"/>
                    </a:moveTo>
                    <a:lnTo>
                      <a:pt x="770991" y="72529"/>
                    </a:lnTo>
                    <a:lnTo>
                      <a:pt x="818741" y="74144"/>
                    </a:lnTo>
                    <a:lnTo>
                      <a:pt x="865638" y="78917"/>
                    </a:lnTo>
                    <a:lnTo>
                      <a:pt x="911577" y="86744"/>
                    </a:lnTo>
                    <a:lnTo>
                      <a:pt x="956455" y="97521"/>
                    </a:lnTo>
                    <a:lnTo>
                      <a:pt x="1000165" y="111143"/>
                    </a:lnTo>
                    <a:lnTo>
                      <a:pt x="1042603" y="127504"/>
                    </a:lnTo>
                    <a:lnTo>
                      <a:pt x="1083665" y="146499"/>
                    </a:lnTo>
                    <a:lnTo>
                      <a:pt x="1123245" y="168025"/>
                    </a:lnTo>
                    <a:lnTo>
                      <a:pt x="1161238" y="191976"/>
                    </a:lnTo>
                    <a:lnTo>
                      <a:pt x="1197540" y="218248"/>
                    </a:lnTo>
                    <a:lnTo>
                      <a:pt x="1232046" y="246735"/>
                    </a:lnTo>
                    <a:lnTo>
                      <a:pt x="1264651" y="277333"/>
                    </a:lnTo>
                    <a:lnTo>
                      <a:pt x="1295250" y="309936"/>
                    </a:lnTo>
                    <a:lnTo>
                      <a:pt x="1323739" y="344441"/>
                    </a:lnTo>
                    <a:lnTo>
                      <a:pt x="1350011" y="380742"/>
                    </a:lnTo>
                    <a:lnTo>
                      <a:pt x="1373964" y="418735"/>
                    </a:lnTo>
                    <a:lnTo>
                      <a:pt x="1395491" y="458314"/>
                    </a:lnTo>
                    <a:lnTo>
                      <a:pt x="1414488" y="499375"/>
                    </a:lnTo>
                    <a:lnTo>
                      <a:pt x="1430850" y="541814"/>
                    </a:lnTo>
                    <a:lnTo>
                      <a:pt x="1444472" y="585524"/>
                    </a:lnTo>
                    <a:lnTo>
                      <a:pt x="1455249" y="630402"/>
                    </a:lnTo>
                    <a:lnTo>
                      <a:pt x="1463077" y="676342"/>
                    </a:lnTo>
                    <a:lnTo>
                      <a:pt x="1467851" y="723240"/>
                    </a:lnTo>
                    <a:lnTo>
                      <a:pt x="1469466" y="770991"/>
                    </a:lnTo>
                    <a:lnTo>
                      <a:pt x="1467851" y="818739"/>
                    </a:lnTo>
                    <a:lnTo>
                      <a:pt x="1463077" y="865635"/>
                    </a:lnTo>
                    <a:lnTo>
                      <a:pt x="1455249" y="911574"/>
                    </a:lnTo>
                    <a:lnTo>
                      <a:pt x="1444472" y="956450"/>
                    </a:lnTo>
                    <a:lnTo>
                      <a:pt x="1430850" y="1000160"/>
                    </a:lnTo>
                    <a:lnTo>
                      <a:pt x="1414488" y="1042598"/>
                    </a:lnTo>
                    <a:lnTo>
                      <a:pt x="1395491" y="1083659"/>
                    </a:lnTo>
                    <a:lnTo>
                      <a:pt x="1373964" y="1123239"/>
                    </a:lnTo>
                    <a:lnTo>
                      <a:pt x="1350011" y="1161233"/>
                    </a:lnTo>
                    <a:lnTo>
                      <a:pt x="1323739" y="1197535"/>
                    </a:lnTo>
                    <a:lnTo>
                      <a:pt x="1295250" y="1232041"/>
                    </a:lnTo>
                    <a:lnTo>
                      <a:pt x="1264651" y="1264646"/>
                    </a:lnTo>
                    <a:lnTo>
                      <a:pt x="1232046" y="1295246"/>
                    </a:lnTo>
                    <a:lnTo>
                      <a:pt x="1197540" y="1323735"/>
                    </a:lnTo>
                    <a:lnTo>
                      <a:pt x="1161238" y="1350008"/>
                    </a:lnTo>
                    <a:lnTo>
                      <a:pt x="1123245" y="1373961"/>
                    </a:lnTo>
                    <a:lnTo>
                      <a:pt x="1083665" y="1395488"/>
                    </a:lnTo>
                    <a:lnTo>
                      <a:pt x="1042603" y="1414486"/>
                    </a:lnTo>
                    <a:lnTo>
                      <a:pt x="1000165" y="1430848"/>
                    </a:lnTo>
                    <a:lnTo>
                      <a:pt x="956455" y="1444471"/>
                    </a:lnTo>
                    <a:lnTo>
                      <a:pt x="911577" y="1455249"/>
                    </a:lnTo>
                    <a:lnTo>
                      <a:pt x="865638" y="1463077"/>
                    </a:lnTo>
                    <a:lnTo>
                      <a:pt x="818741" y="1467851"/>
                    </a:lnTo>
                    <a:lnTo>
                      <a:pt x="770991" y="1469466"/>
                    </a:lnTo>
                    <a:lnTo>
                      <a:pt x="1097524" y="1469466"/>
                    </a:lnTo>
                    <a:lnTo>
                      <a:pt x="1133440" y="1451661"/>
                    </a:lnTo>
                    <a:lnTo>
                      <a:pt x="1173224" y="1428885"/>
                    </a:lnTo>
                    <a:lnTo>
                      <a:pt x="1211479" y="1403858"/>
                    </a:lnTo>
                    <a:lnTo>
                      <a:pt x="1248115" y="1376671"/>
                    </a:lnTo>
                    <a:lnTo>
                      <a:pt x="1283042" y="1347413"/>
                    </a:lnTo>
                    <a:lnTo>
                      <a:pt x="1316170" y="1316175"/>
                    </a:lnTo>
                    <a:lnTo>
                      <a:pt x="1347409" y="1283048"/>
                    </a:lnTo>
                    <a:lnTo>
                      <a:pt x="1376667" y="1248120"/>
                    </a:lnTo>
                    <a:lnTo>
                      <a:pt x="1403855" y="1211484"/>
                    </a:lnTo>
                    <a:lnTo>
                      <a:pt x="1428882" y="1173229"/>
                    </a:lnTo>
                    <a:lnTo>
                      <a:pt x="1451659" y="1133446"/>
                    </a:lnTo>
                    <a:lnTo>
                      <a:pt x="1472094" y="1092224"/>
                    </a:lnTo>
                    <a:lnTo>
                      <a:pt x="1490097" y="1049655"/>
                    </a:lnTo>
                    <a:lnTo>
                      <a:pt x="1505578" y="1005828"/>
                    </a:lnTo>
                    <a:lnTo>
                      <a:pt x="1518448" y="960834"/>
                    </a:lnTo>
                    <a:lnTo>
                      <a:pt x="1528614" y="914763"/>
                    </a:lnTo>
                    <a:lnTo>
                      <a:pt x="1535988" y="867705"/>
                    </a:lnTo>
                    <a:lnTo>
                      <a:pt x="1540479" y="819751"/>
                    </a:lnTo>
                    <a:lnTo>
                      <a:pt x="1541995" y="770991"/>
                    </a:lnTo>
                    <a:lnTo>
                      <a:pt x="1540479" y="722230"/>
                    </a:lnTo>
                    <a:lnTo>
                      <a:pt x="1535988" y="674275"/>
                    </a:lnTo>
                    <a:lnTo>
                      <a:pt x="1528614" y="627216"/>
                    </a:lnTo>
                    <a:lnTo>
                      <a:pt x="1518448" y="581145"/>
                    </a:lnTo>
                    <a:lnTo>
                      <a:pt x="1505578" y="536151"/>
                    </a:lnTo>
                    <a:lnTo>
                      <a:pt x="1490097" y="492324"/>
                    </a:lnTo>
                    <a:lnTo>
                      <a:pt x="1472094" y="449755"/>
                    </a:lnTo>
                    <a:lnTo>
                      <a:pt x="1451659" y="408533"/>
                    </a:lnTo>
                    <a:lnTo>
                      <a:pt x="1428882" y="368751"/>
                    </a:lnTo>
                    <a:lnTo>
                      <a:pt x="1403855" y="330496"/>
                    </a:lnTo>
                    <a:lnTo>
                      <a:pt x="1376667" y="293861"/>
                    </a:lnTo>
                    <a:lnTo>
                      <a:pt x="1347409" y="258935"/>
                    </a:lnTo>
                    <a:lnTo>
                      <a:pt x="1316170" y="225809"/>
                    </a:lnTo>
                    <a:lnTo>
                      <a:pt x="1283042" y="194572"/>
                    </a:lnTo>
                    <a:lnTo>
                      <a:pt x="1248115" y="165315"/>
                    </a:lnTo>
                    <a:lnTo>
                      <a:pt x="1211479" y="138129"/>
                    </a:lnTo>
                    <a:lnTo>
                      <a:pt x="1173224" y="113103"/>
                    </a:lnTo>
                    <a:lnTo>
                      <a:pt x="1133440" y="90329"/>
                    </a:lnTo>
                    <a:lnTo>
                      <a:pt x="1097533" y="72529"/>
                    </a:lnTo>
                    <a:close/>
                  </a:path>
                </a:pathLst>
              </a:custGeom>
              <a:solidFill>
                <a:srgbClr val="8DC63F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83" name="object 24"/>
              <p:cNvSpPr/>
              <p:nvPr/>
            </p:nvSpPr>
            <p:spPr>
              <a:xfrm>
                <a:off x="12032971" y="6588306"/>
                <a:ext cx="54552" cy="280376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280670">
                    <a:moveTo>
                      <a:pt x="27203" y="0"/>
                    </a:moveTo>
                    <a:lnTo>
                      <a:pt x="16619" y="2139"/>
                    </a:lnTo>
                    <a:lnTo>
                      <a:pt x="7972" y="7972"/>
                    </a:lnTo>
                    <a:lnTo>
                      <a:pt x="2139" y="16619"/>
                    </a:lnTo>
                    <a:lnTo>
                      <a:pt x="0" y="27203"/>
                    </a:lnTo>
                    <a:lnTo>
                      <a:pt x="0" y="253187"/>
                    </a:lnTo>
                    <a:lnTo>
                      <a:pt x="2139" y="263776"/>
                    </a:lnTo>
                    <a:lnTo>
                      <a:pt x="7972" y="272422"/>
                    </a:lnTo>
                    <a:lnTo>
                      <a:pt x="16619" y="278252"/>
                    </a:lnTo>
                    <a:lnTo>
                      <a:pt x="27203" y="280390"/>
                    </a:lnTo>
                    <a:lnTo>
                      <a:pt x="37786" y="278252"/>
                    </a:lnTo>
                    <a:lnTo>
                      <a:pt x="46434" y="272422"/>
                    </a:lnTo>
                    <a:lnTo>
                      <a:pt x="52267" y="263776"/>
                    </a:lnTo>
                    <a:lnTo>
                      <a:pt x="54406" y="253187"/>
                    </a:lnTo>
                    <a:lnTo>
                      <a:pt x="54406" y="27203"/>
                    </a:lnTo>
                    <a:lnTo>
                      <a:pt x="52267" y="16619"/>
                    </a:lnTo>
                    <a:lnTo>
                      <a:pt x="46434" y="7972"/>
                    </a:lnTo>
                    <a:lnTo>
                      <a:pt x="37786" y="2139"/>
                    </a:lnTo>
                    <a:lnTo>
                      <a:pt x="27203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84" name="object 25"/>
              <p:cNvSpPr/>
              <p:nvPr/>
            </p:nvSpPr>
            <p:spPr>
              <a:xfrm>
                <a:off x="11688365" y="6588306"/>
                <a:ext cx="54552" cy="280376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280670">
                    <a:moveTo>
                      <a:pt x="27203" y="0"/>
                    </a:moveTo>
                    <a:lnTo>
                      <a:pt x="16614" y="2139"/>
                    </a:lnTo>
                    <a:lnTo>
                      <a:pt x="7967" y="7972"/>
                    </a:lnTo>
                    <a:lnTo>
                      <a:pt x="2137" y="16619"/>
                    </a:lnTo>
                    <a:lnTo>
                      <a:pt x="0" y="27203"/>
                    </a:lnTo>
                    <a:lnTo>
                      <a:pt x="0" y="253187"/>
                    </a:lnTo>
                    <a:lnTo>
                      <a:pt x="2137" y="263776"/>
                    </a:lnTo>
                    <a:lnTo>
                      <a:pt x="7967" y="272422"/>
                    </a:lnTo>
                    <a:lnTo>
                      <a:pt x="16614" y="278252"/>
                    </a:lnTo>
                    <a:lnTo>
                      <a:pt x="27203" y="280390"/>
                    </a:lnTo>
                    <a:lnTo>
                      <a:pt x="37786" y="278252"/>
                    </a:lnTo>
                    <a:lnTo>
                      <a:pt x="46434" y="272422"/>
                    </a:lnTo>
                    <a:lnTo>
                      <a:pt x="52267" y="263776"/>
                    </a:lnTo>
                    <a:lnTo>
                      <a:pt x="54406" y="253187"/>
                    </a:lnTo>
                    <a:lnTo>
                      <a:pt x="54406" y="27203"/>
                    </a:lnTo>
                    <a:lnTo>
                      <a:pt x="52267" y="16619"/>
                    </a:lnTo>
                    <a:lnTo>
                      <a:pt x="46434" y="7972"/>
                    </a:lnTo>
                    <a:lnTo>
                      <a:pt x="37786" y="2139"/>
                    </a:lnTo>
                    <a:lnTo>
                      <a:pt x="27203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85" name="object 26"/>
              <p:cNvSpPr/>
              <p:nvPr/>
            </p:nvSpPr>
            <p:spPr>
              <a:xfrm>
                <a:off x="11627370" y="6281636"/>
                <a:ext cx="521419" cy="277204"/>
              </a:xfrm>
              <a:custGeom>
                <a:avLst/>
                <a:gdLst/>
                <a:ahLst/>
                <a:cxnLst/>
                <a:rect l="l" t="t" r="r" b="b"/>
                <a:pathLst>
                  <a:path w="521970" h="277495">
                    <a:moveTo>
                      <a:pt x="339554" y="64789"/>
                    </a:moveTo>
                    <a:lnTo>
                      <a:pt x="260754" y="64789"/>
                    </a:lnTo>
                    <a:lnTo>
                      <a:pt x="475537" y="269703"/>
                    </a:lnTo>
                    <a:lnTo>
                      <a:pt x="484672" y="275482"/>
                    </a:lnTo>
                    <a:lnTo>
                      <a:pt x="494958" y="277228"/>
                    </a:lnTo>
                    <a:lnTo>
                      <a:pt x="505144" y="274982"/>
                    </a:lnTo>
                    <a:lnTo>
                      <a:pt x="513980" y="268789"/>
                    </a:lnTo>
                    <a:lnTo>
                      <a:pt x="519745" y="259645"/>
                    </a:lnTo>
                    <a:lnTo>
                      <a:pt x="521496" y="249364"/>
                    </a:lnTo>
                    <a:lnTo>
                      <a:pt x="519264" y="239178"/>
                    </a:lnTo>
                    <a:lnTo>
                      <a:pt x="513078" y="230320"/>
                    </a:lnTo>
                    <a:lnTo>
                      <a:pt x="339554" y="64789"/>
                    </a:lnTo>
                    <a:close/>
                  </a:path>
                  <a:path w="521970" h="277495">
                    <a:moveTo>
                      <a:pt x="260754" y="0"/>
                    </a:moveTo>
                    <a:lnTo>
                      <a:pt x="8418" y="230320"/>
                    </a:lnTo>
                    <a:lnTo>
                      <a:pt x="0" y="249364"/>
                    </a:lnTo>
                    <a:lnTo>
                      <a:pt x="1751" y="259645"/>
                    </a:lnTo>
                    <a:lnTo>
                      <a:pt x="7516" y="268789"/>
                    </a:lnTo>
                    <a:lnTo>
                      <a:pt x="12850" y="274377"/>
                    </a:lnTo>
                    <a:lnTo>
                      <a:pt x="20013" y="277209"/>
                    </a:lnTo>
                    <a:lnTo>
                      <a:pt x="33932" y="277209"/>
                    </a:lnTo>
                    <a:lnTo>
                      <a:pt x="40701" y="274732"/>
                    </a:lnTo>
                    <a:lnTo>
                      <a:pt x="260754" y="64789"/>
                    </a:lnTo>
                    <a:lnTo>
                      <a:pt x="339554" y="64789"/>
                    </a:lnTo>
                    <a:lnTo>
                      <a:pt x="279525" y="7524"/>
                    </a:lnTo>
                    <a:lnTo>
                      <a:pt x="270709" y="1881"/>
                    </a:lnTo>
                    <a:lnTo>
                      <a:pt x="260754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86" name="object 27"/>
              <p:cNvSpPr/>
              <p:nvPr/>
            </p:nvSpPr>
            <p:spPr>
              <a:xfrm>
                <a:off x="12032971" y="6055084"/>
                <a:ext cx="484628" cy="813852"/>
              </a:xfrm>
              <a:custGeom>
                <a:avLst/>
                <a:gdLst/>
                <a:ahLst/>
                <a:cxnLst/>
                <a:rect l="l" t="t" r="r" b="b"/>
                <a:pathLst>
                  <a:path w="485140" h="814704">
                    <a:moveTo>
                      <a:pt x="485063" y="54394"/>
                    </a:moveTo>
                    <a:lnTo>
                      <a:pt x="430657" y="54394"/>
                    </a:lnTo>
                    <a:lnTo>
                      <a:pt x="430657" y="786968"/>
                    </a:lnTo>
                    <a:lnTo>
                      <a:pt x="432796" y="797557"/>
                    </a:lnTo>
                    <a:lnTo>
                      <a:pt x="438629" y="806203"/>
                    </a:lnTo>
                    <a:lnTo>
                      <a:pt x="447276" y="812033"/>
                    </a:lnTo>
                    <a:lnTo>
                      <a:pt x="457860" y="814171"/>
                    </a:lnTo>
                    <a:lnTo>
                      <a:pt x="468443" y="812033"/>
                    </a:lnTo>
                    <a:lnTo>
                      <a:pt x="477091" y="806203"/>
                    </a:lnTo>
                    <a:lnTo>
                      <a:pt x="482924" y="797557"/>
                    </a:lnTo>
                    <a:lnTo>
                      <a:pt x="485063" y="786968"/>
                    </a:lnTo>
                    <a:lnTo>
                      <a:pt x="485063" y="54394"/>
                    </a:lnTo>
                    <a:close/>
                  </a:path>
                  <a:path w="485140" h="814704">
                    <a:moveTo>
                      <a:pt x="457860" y="0"/>
                    </a:moveTo>
                    <a:lnTo>
                      <a:pt x="27203" y="0"/>
                    </a:lnTo>
                    <a:lnTo>
                      <a:pt x="16619" y="2137"/>
                    </a:lnTo>
                    <a:lnTo>
                      <a:pt x="7972" y="7967"/>
                    </a:lnTo>
                    <a:lnTo>
                      <a:pt x="2139" y="16614"/>
                    </a:lnTo>
                    <a:lnTo>
                      <a:pt x="0" y="27203"/>
                    </a:lnTo>
                    <a:lnTo>
                      <a:pt x="0" y="253974"/>
                    </a:lnTo>
                    <a:lnTo>
                      <a:pt x="2139" y="264556"/>
                    </a:lnTo>
                    <a:lnTo>
                      <a:pt x="7972" y="273199"/>
                    </a:lnTo>
                    <a:lnTo>
                      <a:pt x="16619" y="279027"/>
                    </a:lnTo>
                    <a:lnTo>
                      <a:pt x="27203" y="281165"/>
                    </a:lnTo>
                    <a:lnTo>
                      <a:pt x="37786" y="279027"/>
                    </a:lnTo>
                    <a:lnTo>
                      <a:pt x="46434" y="273199"/>
                    </a:lnTo>
                    <a:lnTo>
                      <a:pt x="52267" y="264556"/>
                    </a:lnTo>
                    <a:lnTo>
                      <a:pt x="54406" y="253974"/>
                    </a:lnTo>
                    <a:lnTo>
                      <a:pt x="54406" y="54394"/>
                    </a:lnTo>
                    <a:lnTo>
                      <a:pt x="485063" y="54394"/>
                    </a:lnTo>
                    <a:lnTo>
                      <a:pt x="485063" y="27203"/>
                    </a:lnTo>
                    <a:lnTo>
                      <a:pt x="482924" y="16614"/>
                    </a:lnTo>
                    <a:lnTo>
                      <a:pt x="477091" y="7967"/>
                    </a:lnTo>
                    <a:lnTo>
                      <a:pt x="468443" y="2137"/>
                    </a:lnTo>
                    <a:lnTo>
                      <a:pt x="45786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87" name="object 28"/>
              <p:cNvSpPr/>
              <p:nvPr/>
            </p:nvSpPr>
            <p:spPr>
              <a:xfrm>
                <a:off x="12248073" y="6683051"/>
                <a:ext cx="54552" cy="185860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186054">
                    <a:moveTo>
                      <a:pt x="27203" y="0"/>
                    </a:moveTo>
                    <a:lnTo>
                      <a:pt x="16619" y="2137"/>
                    </a:lnTo>
                    <a:lnTo>
                      <a:pt x="7972" y="7967"/>
                    </a:lnTo>
                    <a:lnTo>
                      <a:pt x="2139" y="16614"/>
                    </a:lnTo>
                    <a:lnTo>
                      <a:pt x="0" y="27203"/>
                    </a:lnTo>
                    <a:lnTo>
                      <a:pt x="0" y="158343"/>
                    </a:lnTo>
                    <a:lnTo>
                      <a:pt x="2139" y="168932"/>
                    </a:lnTo>
                    <a:lnTo>
                      <a:pt x="7972" y="177579"/>
                    </a:lnTo>
                    <a:lnTo>
                      <a:pt x="16619" y="183409"/>
                    </a:lnTo>
                    <a:lnTo>
                      <a:pt x="27203" y="185547"/>
                    </a:lnTo>
                    <a:lnTo>
                      <a:pt x="37786" y="183409"/>
                    </a:lnTo>
                    <a:lnTo>
                      <a:pt x="46434" y="177579"/>
                    </a:lnTo>
                    <a:lnTo>
                      <a:pt x="52267" y="168932"/>
                    </a:lnTo>
                    <a:lnTo>
                      <a:pt x="54406" y="158343"/>
                    </a:lnTo>
                    <a:lnTo>
                      <a:pt x="54406" y="27203"/>
                    </a:lnTo>
                    <a:lnTo>
                      <a:pt x="52267" y="16614"/>
                    </a:lnTo>
                    <a:lnTo>
                      <a:pt x="46434" y="7967"/>
                    </a:lnTo>
                    <a:lnTo>
                      <a:pt x="37786" y="2137"/>
                    </a:lnTo>
                    <a:lnTo>
                      <a:pt x="27203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88" name="object 29"/>
              <p:cNvSpPr/>
              <p:nvPr/>
            </p:nvSpPr>
            <p:spPr>
              <a:xfrm>
                <a:off x="11860674" y="6683051"/>
                <a:ext cx="54552" cy="185860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186054">
                    <a:moveTo>
                      <a:pt x="27203" y="0"/>
                    </a:moveTo>
                    <a:lnTo>
                      <a:pt x="16619" y="2137"/>
                    </a:lnTo>
                    <a:lnTo>
                      <a:pt x="7972" y="7967"/>
                    </a:lnTo>
                    <a:lnTo>
                      <a:pt x="2139" y="16614"/>
                    </a:lnTo>
                    <a:lnTo>
                      <a:pt x="0" y="27203"/>
                    </a:lnTo>
                    <a:lnTo>
                      <a:pt x="0" y="158343"/>
                    </a:lnTo>
                    <a:lnTo>
                      <a:pt x="2139" y="168932"/>
                    </a:lnTo>
                    <a:lnTo>
                      <a:pt x="7972" y="177579"/>
                    </a:lnTo>
                    <a:lnTo>
                      <a:pt x="16619" y="183409"/>
                    </a:lnTo>
                    <a:lnTo>
                      <a:pt x="27203" y="185547"/>
                    </a:lnTo>
                    <a:lnTo>
                      <a:pt x="37786" y="183409"/>
                    </a:lnTo>
                    <a:lnTo>
                      <a:pt x="46434" y="177579"/>
                    </a:lnTo>
                    <a:lnTo>
                      <a:pt x="52267" y="168932"/>
                    </a:lnTo>
                    <a:lnTo>
                      <a:pt x="54406" y="158343"/>
                    </a:lnTo>
                    <a:lnTo>
                      <a:pt x="54406" y="27203"/>
                    </a:lnTo>
                    <a:lnTo>
                      <a:pt x="52267" y="16614"/>
                    </a:lnTo>
                    <a:lnTo>
                      <a:pt x="46434" y="7967"/>
                    </a:lnTo>
                    <a:lnTo>
                      <a:pt x="37786" y="2137"/>
                    </a:lnTo>
                    <a:lnTo>
                      <a:pt x="27203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89" name="object 30"/>
              <p:cNvSpPr/>
              <p:nvPr/>
            </p:nvSpPr>
            <p:spPr>
              <a:xfrm>
                <a:off x="12463175" y="6248011"/>
                <a:ext cx="244851" cy="621014"/>
              </a:xfrm>
              <a:custGeom>
                <a:avLst/>
                <a:gdLst/>
                <a:ahLst/>
                <a:cxnLst/>
                <a:rect l="l" t="t" r="r" b="b"/>
                <a:pathLst>
                  <a:path w="245109" h="621665">
                    <a:moveTo>
                      <a:pt x="217589" y="0"/>
                    </a:moveTo>
                    <a:lnTo>
                      <a:pt x="27190" y="0"/>
                    </a:lnTo>
                    <a:lnTo>
                      <a:pt x="16609" y="2137"/>
                    </a:lnTo>
                    <a:lnTo>
                      <a:pt x="7966" y="7966"/>
                    </a:lnTo>
                    <a:lnTo>
                      <a:pt x="2137" y="16609"/>
                    </a:lnTo>
                    <a:lnTo>
                      <a:pt x="0" y="27190"/>
                    </a:lnTo>
                    <a:lnTo>
                      <a:pt x="2137" y="37774"/>
                    </a:lnTo>
                    <a:lnTo>
                      <a:pt x="7966" y="46421"/>
                    </a:lnTo>
                    <a:lnTo>
                      <a:pt x="16609" y="52254"/>
                    </a:lnTo>
                    <a:lnTo>
                      <a:pt x="27190" y="54394"/>
                    </a:lnTo>
                    <a:lnTo>
                      <a:pt x="190385" y="54394"/>
                    </a:lnTo>
                    <a:lnTo>
                      <a:pt x="190385" y="593839"/>
                    </a:lnTo>
                    <a:lnTo>
                      <a:pt x="192525" y="604428"/>
                    </a:lnTo>
                    <a:lnTo>
                      <a:pt x="198358" y="613075"/>
                    </a:lnTo>
                    <a:lnTo>
                      <a:pt x="207005" y="618904"/>
                    </a:lnTo>
                    <a:lnTo>
                      <a:pt x="217589" y="621042"/>
                    </a:lnTo>
                    <a:lnTo>
                      <a:pt x="228172" y="618904"/>
                    </a:lnTo>
                    <a:lnTo>
                      <a:pt x="236820" y="613075"/>
                    </a:lnTo>
                    <a:lnTo>
                      <a:pt x="242652" y="604428"/>
                    </a:lnTo>
                    <a:lnTo>
                      <a:pt x="244792" y="593839"/>
                    </a:lnTo>
                    <a:lnTo>
                      <a:pt x="244792" y="27190"/>
                    </a:lnTo>
                    <a:lnTo>
                      <a:pt x="242652" y="16609"/>
                    </a:lnTo>
                    <a:lnTo>
                      <a:pt x="236820" y="7966"/>
                    </a:lnTo>
                    <a:lnTo>
                      <a:pt x="228172" y="2137"/>
                    </a:lnTo>
                    <a:lnTo>
                      <a:pt x="217589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</p:grpSp>
      </p:grpSp>
      <p:grpSp>
        <p:nvGrpSpPr>
          <p:cNvPr id="85" name="Группа 84"/>
          <p:cNvGrpSpPr/>
          <p:nvPr/>
        </p:nvGrpSpPr>
        <p:grpSpPr>
          <a:xfrm>
            <a:off x="7093735" y="5939446"/>
            <a:ext cx="1839224" cy="507831"/>
            <a:chOff x="7093735" y="2314326"/>
            <a:chExt cx="1839224" cy="507831"/>
          </a:xfrm>
        </p:grpSpPr>
        <p:sp>
          <p:nvSpPr>
            <p:cNvPr id="173" name="object 20"/>
            <p:cNvSpPr txBox="1"/>
            <p:nvPr/>
          </p:nvSpPr>
          <p:spPr>
            <a:xfrm>
              <a:off x="7691823" y="2314326"/>
              <a:ext cx="1241136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ru-RU"/>
              </a:defPPr>
              <a:lvl1pPr>
                <a:defRPr sz="1300"/>
              </a:lvl1pPr>
            </a:lstStyle>
            <a:p>
              <a:r>
                <a:rPr sz="1100" dirty="0">
                  <a:sym typeface="Tahoma" panose="020B0604030504040204" pitchFamily="34" charset="0"/>
                </a:rPr>
                <a:t>Социально-досуговая  инфраструктура</a:t>
              </a:r>
            </a:p>
          </p:txBody>
        </p:sp>
        <p:grpSp>
          <p:nvGrpSpPr>
            <p:cNvPr id="174" name="Группа 173"/>
            <p:cNvGrpSpPr/>
            <p:nvPr/>
          </p:nvGrpSpPr>
          <p:grpSpPr>
            <a:xfrm>
              <a:off x="7093735" y="2356406"/>
              <a:ext cx="360000" cy="390537"/>
              <a:chOff x="6788987" y="5731510"/>
              <a:chExt cx="1540800" cy="1671498"/>
            </a:xfrm>
          </p:grpSpPr>
          <p:sp>
            <p:nvSpPr>
              <p:cNvPr id="175" name="object 49"/>
              <p:cNvSpPr/>
              <p:nvPr/>
            </p:nvSpPr>
            <p:spPr>
              <a:xfrm>
                <a:off x="6788987" y="5731510"/>
                <a:ext cx="1540800" cy="1540800"/>
              </a:xfrm>
              <a:custGeom>
                <a:avLst/>
                <a:gdLst/>
                <a:ahLst/>
                <a:cxnLst/>
                <a:rect l="l" t="t" r="r" b="b"/>
                <a:pathLst>
                  <a:path w="1542415" h="1542415">
                    <a:moveTo>
                      <a:pt x="771004" y="0"/>
                    </a:moveTo>
                    <a:lnTo>
                      <a:pt x="722247" y="1516"/>
                    </a:lnTo>
                    <a:lnTo>
                      <a:pt x="674295" y="6007"/>
                    </a:lnTo>
                    <a:lnTo>
                      <a:pt x="627239" y="13381"/>
                    </a:lnTo>
                    <a:lnTo>
                      <a:pt x="581169" y="23547"/>
                    </a:lnTo>
                    <a:lnTo>
                      <a:pt x="536176" y="36416"/>
                    </a:lnTo>
                    <a:lnTo>
                      <a:pt x="492350" y="51898"/>
                    </a:lnTo>
                    <a:lnTo>
                      <a:pt x="449781" y="69901"/>
                    </a:lnTo>
                    <a:lnTo>
                      <a:pt x="408560" y="90336"/>
                    </a:lnTo>
                    <a:lnTo>
                      <a:pt x="368777" y="113113"/>
                    </a:lnTo>
                    <a:lnTo>
                      <a:pt x="330522" y="138140"/>
                    </a:lnTo>
                    <a:lnTo>
                      <a:pt x="293885" y="165328"/>
                    </a:lnTo>
                    <a:lnTo>
                      <a:pt x="258958" y="194586"/>
                    </a:lnTo>
                    <a:lnTo>
                      <a:pt x="225829" y="225825"/>
                    </a:lnTo>
                    <a:lnTo>
                      <a:pt x="194591" y="258952"/>
                    </a:lnTo>
                    <a:lnTo>
                      <a:pt x="165332" y="293880"/>
                    </a:lnTo>
                    <a:lnTo>
                      <a:pt x="138144" y="330516"/>
                    </a:lnTo>
                    <a:lnTo>
                      <a:pt x="113116" y="368771"/>
                    </a:lnTo>
                    <a:lnTo>
                      <a:pt x="90339" y="408554"/>
                    </a:lnTo>
                    <a:lnTo>
                      <a:pt x="69903" y="449776"/>
                    </a:lnTo>
                    <a:lnTo>
                      <a:pt x="51899" y="492345"/>
                    </a:lnTo>
                    <a:lnTo>
                      <a:pt x="36418" y="536172"/>
                    </a:lnTo>
                    <a:lnTo>
                      <a:pt x="23548" y="581165"/>
                    </a:lnTo>
                    <a:lnTo>
                      <a:pt x="13381" y="627236"/>
                    </a:lnTo>
                    <a:lnTo>
                      <a:pt x="6007" y="674292"/>
                    </a:lnTo>
                    <a:lnTo>
                      <a:pt x="1516" y="722245"/>
                    </a:lnTo>
                    <a:lnTo>
                      <a:pt x="0" y="771004"/>
                    </a:lnTo>
                    <a:lnTo>
                      <a:pt x="1516" y="819762"/>
                    </a:lnTo>
                    <a:lnTo>
                      <a:pt x="6007" y="867715"/>
                    </a:lnTo>
                    <a:lnTo>
                      <a:pt x="13381" y="914772"/>
                    </a:lnTo>
                    <a:lnTo>
                      <a:pt x="23548" y="960842"/>
                    </a:lnTo>
                    <a:lnTo>
                      <a:pt x="36418" y="1005835"/>
                    </a:lnTo>
                    <a:lnTo>
                      <a:pt x="51899" y="1049661"/>
                    </a:lnTo>
                    <a:lnTo>
                      <a:pt x="69903" y="1092229"/>
                    </a:lnTo>
                    <a:lnTo>
                      <a:pt x="90339" y="1133450"/>
                    </a:lnTo>
                    <a:lnTo>
                      <a:pt x="113116" y="1173233"/>
                    </a:lnTo>
                    <a:lnTo>
                      <a:pt x="138144" y="1211487"/>
                    </a:lnTo>
                    <a:lnTo>
                      <a:pt x="165332" y="1248123"/>
                    </a:lnTo>
                    <a:lnTo>
                      <a:pt x="194591" y="1283049"/>
                    </a:lnTo>
                    <a:lnTo>
                      <a:pt x="225829" y="1316177"/>
                    </a:lnTo>
                    <a:lnTo>
                      <a:pt x="258958" y="1347414"/>
                    </a:lnTo>
                    <a:lnTo>
                      <a:pt x="293885" y="1376672"/>
                    </a:lnTo>
                    <a:lnTo>
                      <a:pt x="330522" y="1403859"/>
                    </a:lnTo>
                    <a:lnTo>
                      <a:pt x="368777" y="1428886"/>
                    </a:lnTo>
                    <a:lnTo>
                      <a:pt x="408560" y="1451661"/>
                    </a:lnTo>
                    <a:lnTo>
                      <a:pt x="449781" y="1472096"/>
                    </a:lnTo>
                    <a:lnTo>
                      <a:pt x="492350" y="1490099"/>
                    </a:lnTo>
                    <a:lnTo>
                      <a:pt x="536176" y="1505580"/>
                    </a:lnTo>
                    <a:lnTo>
                      <a:pt x="581169" y="1518449"/>
                    </a:lnTo>
                    <a:lnTo>
                      <a:pt x="627239" y="1528615"/>
                    </a:lnTo>
                    <a:lnTo>
                      <a:pt x="674295" y="1535988"/>
                    </a:lnTo>
                    <a:lnTo>
                      <a:pt x="722247" y="1540479"/>
                    </a:lnTo>
                    <a:lnTo>
                      <a:pt x="771004" y="1541995"/>
                    </a:lnTo>
                    <a:lnTo>
                      <a:pt x="819765" y="1540479"/>
                    </a:lnTo>
                    <a:lnTo>
                      <a:pt x="867721" y="1535988"/>
                    </a:lnTo>
                    <a:lnTo>
                      <a:pt x="914779" y="1528615"/>
                    </a:lnTo>
                    <a:lnTo>
                      <a:pt x="960852" y="1518449"/>
                    </a:lnTo>
                    <a:lnTo>
                      <a:pt x="1005847" y="1505580"/>
                    </a:lnTo>
                    <a:lnTo>
                      <a:pt x="1049675" y="1490099"/>
                    </a:lnTo>
                    <a:lnTo>
                      <a:pt x="1092245" y="1472096"/>
                    </a:lnTo>
                    <a:lnTo>
                      <a:pt x="1133467" y="1451661"/>
                    </a:lnTo>
                    <a:lnTo>
                      <a:pt x="1173251" y="1428886"/>
                    </a:lnTo>
                    <a:lnTo>
                      <a:pt x="1211507" y="1403859"/>
                    </a:lnTo>
                    <a:lnTo>
                      <a:pt x="1248143" y="1376672"/>
                    </a:lnTo>
                    <a:lnTo>
                      <a:pt x="1283071" y="1347414"/>
                    </a:lnTo>
                    <a:lnTo>
                      <a:pt x="1316199" y="1316177"/>
                    </a:lnTo>
                    <a:lnTo>
                      <a:pt x="1347437" y="1283049"/>
                    </a:lnTo>
                    <a:lnTo>
                      <a:pt x="1376695" y="1248123"/>
                    </a:lnTo>
                    <a:lnTo>
                      <a:pt x="1403883" y="1211487"/>
                    </a:lnTo>
                    <a:lnTo>
                      <a:pt x="1428910" y="1173233"/>
                    </a:lnTo>
                    <a:lnTo>
                      <a:pt x="1451686" y="1133450"/>
                    </a:lnTo>
                    <a:lnTo>
                      <a:pt x="1472121" y="1092229"/>
                    </a:lnTo>
                    <a:lnTo>
                      <a:pt x="1490124" y="1049661"/>
                    </a:lnTo>
                    <a:lnTo>
                      <a:pt x="1505605" y="1005835"/>
                    </a:lnTo>
                    <a:lnTo>
                      <a:pt x="1518474" y="960842"/>
                    </a:lnTo>
                    <a:lnTo>
                      <a:pt x="1528640" y="914772"/>
                    </a:lnTo>
                    <a:lnTo>
                      <a:pt x="1536014" y="867715"/>
                    </a:lnTo>
                    <a:lnTo>
                      <a:pt x="1540504" y="819762"/>
                    </a:lnTo>
                    <a:lnTo>
                      <a:pt x="1542021" y="771004"/>
                    </a:lnTo>
                    <a:lnTo>
                      <a:pt x="1540504" y="722245"/>
                    </a:lnTo>
                    <a:lnTo>
                      <a:pt x="1536014" y="674292"/>
                    </a:lnTo>
                    <a:lnTo>
                      <a:pt x="1528640" y="627236"/>
                    </a:lnTo>
                    <a:lnTo>
                      <a:pt x="1518474" y="581165"/>
                    </a:lnTo>
                    <a:lnTo>
                      <a:pt x="1505605" y="536172"/>
                    </a:lnTo>
                    <a:lnTo>
                      <a:pt x="1490124" y="492345"/>
                    </a:lnTo>
                    <a:lnTo>
                      <a:pt x="1472121" y="449776"/>
                    </a:lnTo>
                    <a:lnTo>
                      <a:pt x="1451686" y="408554"/>
                    </a:lnTo>
                    <a:lnTo>
                      <a:pt x="1428910" y="368771"/>
                    </a:lnTo>
                    <a:lnTo>
                      <a:pt x="1403883" y="330516"/>
                    </a:lnTo>
                    <a:lnTo>
                      <a:pt x="1376695" y="293880"/>
                    </a:lnTo>
                    <a:lnTo>
                      <a:pt x="1347437" y="258952"/>
                    </a:lnTo>
                    <a:lnTo>
                      <a:pt x="1316199" y="225825"/>
                    </a:lnTo>
                    <a:lnTo>
                      <a:pt x="1283071" y="194586"/>
                    </a:lnTo>
                    <a:lnTo>
                      <a:pt x="1248143" y="165328"/>
                    </a:lnTo>
                    <a:lnTo>
                      <a:pt x="1211507" y="138140"/>
                    </a:lnTo>
                    <a:lnTo>
                      <a:pt x="1173251" y="113113"/>
                    </a:lnTo>
                    <a:lnTo>
                      <a:pt x="1133467" y="90336"/>
                    </a:lnTo>
                    <a:lnTo>
                      <a:pt x="1092245" y="69901"/>
                    </a:lnTo>
                    <a:lnTo>
                      <a:pt x="1049675" y="51898"/>
                    </a:lnTo>
                    <a:lnTo>
                      <a:pt x="1005847" y="36416"/>
                    </a:lnTo>
                    <a:lnTo>
                      <a:pt x="960852" y="23547"/>
                    </a:lnTo>
                    <a:lnTo>
                      <a:pt x="914779" y="13381"/>
                    </a:lnTo>
                    <a:lnTo>
                      <a:pt x="867721" y="6007"/>
                    </a:lnTo>
                    <a:lnTo>
                      <a:pt x="819765" y="1516"/>
                    </a:lnTo>
                    <a:lnTo>
                      <a:pt x="771004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76" name="object 50"/>
              <p:cNvSpPr/>
              <p:nvPr/>
            </p:nvSpPr>
            <p:spPr>
              <a:xfrm>
                <a:off x="6788987" y="5862208"/>
                <a:ext cx="1540800" cy="1540800"/>
              </a:xfrm>
              <a:custGeom>
                <a:avLst/>
                <a:gdLst/>
                <a:ahLst/>
                <a:cxnLst/>
                <a:rect l="l" t="t" r="r" b="b"/>
                <a:pathLst>
                  <a:path w="1542415" h="1542415">
                    <a:moveTo>
                      <a:pt x="771017" y="0"/>
                    </a:moveTo>
                    <a:lnTo>
                      <a:pt x="722258" y="1516"/>
                    </a:lnTo>
                    <a:lnTo>
                      <a:pt x="674305" y="6006"/>
                    </a:lnTo>
                    <a:lnTo>
                      <a:pt x="627248" y="13379"/>
                    </a:lnTo>
                    <a:lnTo>
                      <a:pt x="581177" y="23545"/>
                    </a:lnTo>
                    <a:lnTo>
                      <a:pt x="536183" y="36413"/>
                    </a:lnTo>
                    <a:lnTo>
                      <a:pt x="492356" y="51893"/>
                    </a:lnTo>
                    <a:lnTo>
                      <a:pt x="449786" y="69895"/>
                    </a:lnTo>
                    <a:lnTo>
                      <a:pt x="408564" y="90329"/>
                    </a:lnTo>
                    <a:lnTo>
                      <a:pt x="368780" y="113104"/>
                    </a:lnTo>
                    <a:lnTo>
                      <a:pt x="330525" y="138130"/>
                    </a:lnTo>
                    <a:lnTo>
                      <a:pt x="293888" y="165316"/>
                    </a:lnTo>
                    <a:lnTo>
                      <a:pt x="258960" y="194573"/>
                    </a:lnTo>
                    <a:lnTo>
                      <a:pt x="225831" y="225810"/>
                    </a:lnTo>
                    <a:lnTo>
                      <a:pt x="194592" y="258937"/>
                    </a:lnTo>
                    <a:lnTo>
                      <a:pt x="165333" y="293864"/>
                    </a:lnTo>
                    <a:lnTo>
                      <a:pt x="138144" y="330499"/>
                    </a:lnTo>
                    <a:lnTo>
                      <a:pt x="113116" y="368754"/>
                    </a:lnTo>
                    <a:lnTo>
                      <a:pt x="90339" y="408538"/>
                    </a:lnTo>
                    <a:lnTo>
                      <a:pt x="69904" y="449759"/>
                    </a:lnTo>
                    <a:lnTo>
                      <a:pt x="51900" y="492329"/>
                    </a:lnTo>
                    <a:lnTo>
                      <a:pt x="36418" y="536157"/>
                    </a:lnTo>
                    <a:lnTo>
                      <a:pt x="23548" y="581153"/>
                    </a:lnTo>
                    <a:lnTo>
                      <a:pt x="13381" y="627225"/>
                    </a:lnTo>
                    <a:lnTo>
                      <a:pt x="6007" y="674285"/>
                    </a:lnTo>
                    <a:lnTo>
                      <a:pt x="1516" y="722241"/>
                    </a:lnTo>
                    <a:lnTo>
                      <a:pt x="0" y="771004"/>
                    </a:lnTo>
                    <a:lnTo>
                      <a:pt x="1516" y="819761"/>
                    </a:lnTo>
                    <a:lnTo>
                      <a:pt x="6007" y="867713"/>
                    </a:lnTo>
                    <a:lnTo>
                      <a:pt x="13381" y="914768"/>
                    </a:lnTo>
                    <a:lnTo>
                      <a:pt x="23548" y="960837"/>
                    </a:lnTo>
                    <a:lnTo>
                      <a:pt x="36418" y="1005830"/>
                    </a:lnTo>
                    <a:lnTo>
                      <a:pt x="51900" y="1049656"/>
                    </a:lnTo>
                    <a:lnTo>
                      <a:pt x="69904" y="1092224"/>
                    </a:lnTo>
                    <a:lnTo>
                      <a:pt x="90339" y="1133445"/>
                    </a:lnTo>
                    <a:lnTo>
                      <a:pt x="113116" y="1173227"/>
                    </a:lnTo>
                    <a:lnTo>
                      <a:pt x="138144" y="1211482"/>
                    </a:lnTo>
                    <a:lnTo>
                      <a:pt x="165333" y="1248118"/>
                    </a:lnTo>
                    <a:lnTo>
                      <a:pt x="194592" y="1283044"/>
                    </a:lnTo>
                    <a:lnTo>
                      <a:pt x="225831" y="1316172"/>
                    </a:lnTo>
                    <a:lnTo>
                      <a:pt x="258960" y="1347410"/>
                    </a:lnTo>
                    <a:lnTo>
                      <a:pt x="293888" y="1376668"/>
                    </a:lnTo>
                    <a:lnTo>
                      <a:pt x="330525" y="1403856"/>
                    </a:lnTo>
                    <a:lnTo>
                      <a:pt x="368780" y="1428883"/>
                    </a:lnTo>
                    <a:lnTo>
                      <a:pt x="408564" y="1451659"/>
                    </a:lnTo>
                    <a:lnTo>
                      <a:pt x="449786" y="1472094"/>
                    </a:lnTo>
                    <a:lnTo>
                      <a:pt x="492356" y="1490097"/>
                    </a:lnTo>
                    <a:lnTo>
                      <a:pt x="536183" y="1505579"/>
                    </a:lnTo>
                    <a:lnTo>
                      <a:pt x="581177" y="1518448"/>
                    </a:lnTo>
                    <a:lnTo>
                      <a:pt x="627248" y="1528614"/>
                    </a:lnTo>
                    <a:lnTo>
                      <a:pt x="674305" y="1535988"/>
                    </a:lnTo>
                    <a:lnTo>
                      <a:pt x="722258" y="1540479"/>
                    </a:lnTo>
                    <a:lnTo>
                      <a:pt x="771017" y="1541995"/>
                    </a:lnTo>
                    <a:lnTo>
                      <a:pt x="819774" y="1540479"/>
                    </a:lnTo>
                    <a:lnTo>
                      <a:pt x="867726" y="1535988"/>
                    </a:lnTo>
                    <a:lnTo>
                      <a:pt x="914781" y="1528614"/>
                    </a:lnTo>
                    <a:lnTo>
                      <a:pt x="960851" y="1518448"/>
                    </a:lnTo>
                    <a:lnTo>
                      <a:pt x="1005844" y="1505579"/>
                    </a:lnTo>
                    <a:lnTo>
                      <a:pt x="1049670" y="1490097"/>
                    </a:lnTo>
                    <a:lnTo>
                      <a:pt x="1092239" y="1472094"/>
                    </a:lnTo>
                    <a:lnTo>
                      <a:pt x="1097540" y="1469466"/>
                    </a:lnTo>
                    <a:lnTo>
                      <a:pt x="771017" y="1469466"/>
                    </a:lnTo>
                    <a:lnTo>
                      <a:pt x="723264" y="1467851"/>
                    </a:lnTo>
                    <a:lnTo>
                      <a:pt x="676364" y="1463078"/>
                    </a:lnTo>
                    <a:lnTo>
                      <a:pt x="630422" y="1455250"/>
                    </a:lnTo>
                    <a:lnTo>
                      <a:pt x="585543" y="1444474"/>
                    </a:lnTo>
                    <a:lnTo>
                      <a:pt x="541831" y="1430852"/>
                    </a:lnTo>
                    <a:lnTo>
                      <a:pt x="499391" y="1414491"/>
                    </a:lnTo>
                    <a:lnTo>
                      <a:pt x="458329" y="1395496"/>
                    </a:lnTo>
                    <a:lnTo>
                      <a:pt x="418748" y="1373970"/>
                    </a:lnTo>
                    <a:lnTo>
                      <a:pt x="380754" y="1350019"/>
                    </a:lnTo>
                    <a:lnTo>
                      <a:pt x="344452" y="1323747"/>
                    </a:lnTo>
                    <a:lnTo>
                      <a:pt x="309945" y="1295260"/>
                    </a:lnTo>
                    <a:lnTo>
                      <a:pt x="277341" y="1264662"/>
                    </a:lnTo>
                    <a:lnTo>
                      <a:pt x="246742" y="1232059"/>
                    </a:lnTo>
                    <a:lnTo>
                      <a:pt x="218253" y="1197554"/>
                    </a:lnTo>
                    <a:lnTo>
                      <a:pt x="191981" y="1161253"/>
                    </a:lnTo>
                    <a:lnTo>
                      <a:pt x="168029" y="1123260"/>
                    </a:lnTo>
                    <a:lnTo>
                      <a:pt x="146502" y="1083681"/>
                    </a:lnTo>
                    <a:lnTo>
                      <a:pt x="127506" y="1042619"/>
                    </a:lnTo>
                    <a:lnTo>
                      <a:pt x="111144" y="1000181"/>
                    </a:lnTo>
                    <a:lnTo>
                      <a:pt x="97522" y="956471"/>
                    </a:lnTo>
                    <a:lnTo>
                      <a:pt x="86745" y="911593"/>
                    </a:lnTo>
                    <a:lnTo>
                      <a:pt x="78917" y="865653"/>
                    </a:lnTo>
                    <a:lnTo>
                      <a:pt x="74144" y="818755"/>
                    </a:lnTo>
                    <a:lnTo>
                      <a:pt x="72529" y="771004"/>
                    </a:lnTo>
                    <a:lnTo>
                      <a:pt x="74144" y="723251"/>
                    </a:lnTo>
                    <a:lnTo>
                      <a:pt x="78917" y="676352"/>
                    </a:lnTo>
                    <a:lnTo>
                      <a:pt x="86745" y="630410"/>
                    </a:lnTo>
                    <a:lnTo>
                      <a:pt x="97522" y="585531"/>
                    </a:lnTo>
                    <a:lnTo>
                      <a:pt x="111144" y="541820"/>
                    </a:lnTo>
                    <a:lnTo>
                      <a:pt x="127506" y="499381"/>
                    </a:lnTo>
                    <a:lnTo>
                      <a:pt x="146502" y="458319"/>
                    </a:lnTo>
                    <a:lnTo>
                      <a:pt x="168029" y="418739"/>
                    </a:lnTo>
                    <a:lnTo>
                      <a:pt x="191981" y="380745"/>
                    </a:lnTo>
                    <a:lnTo>
                      <a:pt x="218253" y="344444"/>
                    </a:lnTo>
                    <a:lnTo>
                      <a:pt x="246742" y="309938"/>
                    </a:lnTo>
                    <a:lnTo>
                      <a:pt x="277341" y="277334"/>
                    </a:lnTo>
                    <a:lnTo>
                      <a:pt x="309945" y="246736"/>
                    </a:lnTo>
                    <a:lnTo>
                      <a:pt x="344452" y="218249"/>
                    </a:lnTo>
                    <a:lnTo>
                      <a:pt x="380754" y="191977"/>
                    </a:lnTo>
                    <a:lnTo>
                      <a:pt x="418748" y="168026"/>
                    </a:lnTo>
                    <a:lnTo>
                      <a:pt x="458329" y="146500"/>
                    </a:lnTo>
                    <a:lnTo>
                      <a:pt x="499391" y="127504"/>
                    </a:lnTo>
                    <a:lnTo>
                      <a:pt x="541831" y="111143"/>
                    </a:lnTo>
                    <a:lnTo>
                      <a:pt x="585543" y="97521"/>
                    </a:lnTo>
                    <a:lnTo>
                      <a:pt x="630422" y="86744"/>
                    </a:lnTo>
                    <a:lnTo>
                      <a:pt x="676364" y="78917"/>
                    </a:lnTo>
                    <a:lnTo>
                      <a:pt x="723264" y="74144"/>
                    </a:lnTo>
                    <a:lnTo>
                      <a:pt x="771017" y="72529"/>
                    </a:lnTo>
                    <a:lnTo>
                      <a:pt x="1097552" y="72529"/>
                    </a:lnTo>
                    <a:lnTo>
                      <a:pt x="1092239" y="69895"/>
                    </a:lnTo>
                    <a:lnTo>
                      <a:pt x="1049670" y="51893"/>
                    </a:lnTo>
                    <a:lnTo>
                      <a:pt x="1005844" y="36413"/>
                    </a:lnTo>
                    <a:lnTo>
                      <a:pt x="960851" y="23545"/>
                    </a:lnTo>
                    <a:lnTo>
                      <a:pt x="914781" y="13379"/>
                    </a:lnTo>
                    <a:lnTo>
                      <a:pt x="867726" y="6006"/>
                    </a:lnTo>
                    <a:lnTo>
                      <a:pt x="819774" y="1516"/>
                    </a:lnTo>
                    <a:lnTo>
                      <a:pt x="771017" y="0"/>
                    </a:lnTo>
                    <a:close/>
                  </a:path>
                  <a:path w="1542415" h="1542415">
                    <a:moveTo>
                      <a:pt x="1097552" y="72529"/>
                    </a:moveTo>
                    <a:lnTo>
                      <a:pt x="771017" y="72529"/>
                    </a:lnTo>
                    <a:lnTo>
                      <a:pt x="818766" y="74144"/>
                    </a:lnTo>
                    <a:lnTo>
                      <a:pt x="865663" y="78917"/>
                    </a:lnTo>
                    <a:lnTo>
                      <a:pt x="911603" y="86744"/>
                    </a:lnTo>
                    <a:lnTo>
                      <a:pt x="956480" y="97521"/>
                    </a:lnTo>
                    <a:lnTo>
                      <a:pt x="1000190" y="111143"/>
                    </a:lnTo>
                    <a:lnTo>
                      <a:pt x="1042629" y="127504"/>
                    </a:lnTo>
                    <a:lnTo>
                      <a:pt x="1083690" y="146500"/>
                    </a:lnTo>
                    <a:lnTo>
                      <a:pt x="1123270" y="168026"/>
                    </a:lnTo>
                    <a:lnTo>
                      <a:pt x="1161264" y="191977"/>
                    </a:lnTo>
                    <a:lnTo>
                      <a:pt x="1197566" y="218249"/>
                    </a:lnTo>
                    <a:lnTo>
                      <a:pt x="1232072" y="246736"/>
                    </a:lnTo>
                    <a:lnTo>
                      <a:pt x="1264677" y="277334"/>
                    </a:lnTo>
                    <a:lnTo>
                      <a:pt x="1295276" y="309938"/>
                    </a:lnTo>
                    <a:lnTo>
                      <a:pt x="1323764" y="344444"/>
                    </a:lnTo>
                    <a:lnTo>
                      <a:pt x="1350037" y="380745"/>
                    </a:lnTo>
                    <a:lnTo>
                      <a:pt x="1373989" y="418739"/>
                    </a:lnTo>
                    <a:lnTo>
                      <a:pt x="1395516" y="458319"/>
                    </a:lnTo>
                    <a:lnTo>
                      <a:pt x="1414513" y="499381"/>
                    </a:lnTo>
                    <a:lnTo>
                      <a:pt x="1430875" y="541820"/>
                    </a:lnTo>
                    <a:lnTo>
                      <a:pt x="1444497" y="585531"/>
                    </a:lnTo>
                    <a:lnTo>
                      <a:pt x="1455275" y="630410"/>
                    </a:lnTo>
                    <a:lnTo>
                      <a:pt x="1463103" y="676352"/>
                    </a:lnTo>
                    <a:lnTo>
                      <a:pt x="1467877" y="723251"/>
                    </a:lnTo>
                    <a:lnTo>
                      <a:pt x="1469491" y="771004"/>
                    </a:lnTo>
                    <a:lnTo>
                      <a:pt x="1467877" y="818755"/>
                    </a:lnTo>
                    <a:lnTo>
                      <a:pt x="1463103" y="865653"/>
                    </a:lnTo>
                    <a:lnTo>
                      <a:pt x="1455275" y="911593"/>
                    </a:lnTo>
                    <a:lnTo>
                      <a:pt x="1444497" y="956471"/>
                    </a:lnTo>
                    <a:lnTo>
                      <a:pt x="1430875" y="1000181"/>
                    </a:lnTo>
                    <a:lnTo>
                      <a:pt x="1414513" y="1042619"/>
                    </a:lnTo>
                    <a:lnTo>
                      <a:pt x="1395516" y="1083681"/>
                    </a:lnTo>
                    <a:lnTo>
                      <a:pt x="1373989" y="1123260"/>
                    </a:lnTo>
                    <a:lnTo>
                      <a:pt x="1350037" y="1161253"/>
                    </a:lnTo>
                    <a:lnTo>
                      <a:pt x="1323764" y="1197554"/>
                    </a:lnTo>
                    <a:lnTo>
                      <a:pt x="1295276" y="1232059"/>
                    </a:lnTo>
                    <a:lnTo>
                      <a:pt x="1264677" y="1264662"/>
                    </a:lnTo>
                    <a:lnTo>
                      <a:pt x="1232072" y="1295260"/>
                    </a:lnTo>
                    <a:lnTo>
                      <a:pt x="1197566" y="1323747"/>
                    </a:lnTo>
                    <a:lnTo>
                      <a:pt x="1161264" y="1350019"/>
                    </a:lnTo>
                    <a:lnTo>
                      <a:pt x="1123270" y="1373970"/>
                    </a:lnTo>
                    <a:lnTo>
                      <a:pt x="1083690" y="1395496"/>
                    </a:lnTo>
                    <a:lnTo>
                      <a:pt x="1042629" y="1414491"/>
                    </a:lnTo>
                    <a:lnTo>
                      <a:pt x="1000190" y="1430852"/>
                    </a:lnTo>
                    <a:lnTo>
                      <a:pt x="956480" y="1444474"/>
                    </a:lnTo>
                    <a:lnTo>
                      <a:pt x="911603" y="1455250"/>
                    </a:lnTo>
                    <a:lnTo>
                      <a:pt x="865663" y="1463078"/>
                    </a:lnTo>
                    <a:lnTo>
                      <a:pt x="818766" y="1467851"/>
                    </a:lnTo>
                    <a:lnTo>
                      <a:pt x="771017" y="1469466"/>
                    </a:lnTo>
                    <a:lnTo>
                      <a:pt x="1097540" y="1469466"/>
                    </a:lnTo>
                    <a:lnTo>
                      <a:pt x="1133460" y="1451659"/>
                    </a:lnTo>
                    <a:lnTo>
                      <a:pt x="1173244" y="1428883"/>
                    </a:lnTo>
                    <a:lnTo>
                      <a:pt x="1211499" y="1403856"/>
                    </a:lnTo>
                    <a:lnTo>
                      <a:pt x="1248135" y="1376668"/>
                    </a:lnTo>
                    <a:lnTo>
                      <a:pt x="1283063" y="1347410"/>
                    </a:lnTo>
                    <a:lnTo>
                      <a:pt x="1316191" y="1316172"/>
                    </a:lnTo>
                    <a:lnTo>
                      <a:pt x="1347430" y="1283044"/>
                    </a:lnTo>
                    <a:lnTo>
                      <a:pt x="1376688" y="1248118"/>
                    </a:lnTo>
                    <a:lnTo>
                      <a:pt x="1403877" y="1211482"/>
                    </a:lnTo>
                    <a:lnTo>
                      <a:pt x="1428905" y="1173227"/>
                    </a:lnTo>
                    <a:lnTo>
                      <a:pt x="1451681" y="1133445"/>
                    </a:lnTo>
                    <a:lnTo>
                      <a:pt x="1472117" y="1092224"/>
                    </a:lnTo>
                    <a:lnTo>
                      <a:pt x="1490121" y="1049656"/>
                    </a:lnTo>
                    <a:lnTo>
                      <a:pt x="1505603" y="1005830"/>
                    </a:lnTo>
                    <a:lnTo>
                      <a:pt x="1518472" y="960837"/>
                    </a:lnTo>
                    <a:lnTo>
                      <a:pt x="1528639" y="914768"/>
                    </a:lnTo>
                    <a:lnTo>
                      <a:pt x="1536013" y="867713"/>
                    </a:lnTo>
                    <a:lnTo>
                      <a:pt x="1540504" y="819761"/>
                    </a:lnTo>
                    <a:lnTo>
                      <a:pt x="1542021" y="771004"/>
                    </a:lnTo>
                    <a:lnTo>
                      <a:pt x="1540504" y="722241"/>
                    </a:lnTo>
                    <a:lnTo>
                      <a:pt x="1536013" y="674285"/>
                    </a:lnTo>
                    <a:lnTo>
                      <a:pt x="1528639" y="627225"/>
                    </a:lnTo>
                    <a:lnTo>
                      <a:pt x="1518472" y="581153"/>
                    </a:lnTo>
                    <a:lnTo>
                      <a:pt x="1505603" y="536157"/>
                    </a:lnTo>
                    <a:lnTo>
                      <a:pt x="1490121" y="492329"/>
                    </a:lnTo>
                    <a:lnTo>
                      <a:pt x="1472117" y="449759"/>
                    </a:lnTo>
                    <a:lnTo>
                      <a:pt x="1451681" y="408538"/>
                    </a:lnTo>
                    <a:lnTo>
                      <a:pt x="1428905" y="368754"/>
                    </a:lnTo>
                    <a:lnTo>
                      <a:pt x="1403877" y="330499"/>
                    </a:lnTo>
                    <a:lnTo>
                      <a:pt x="1376688" y="293864"/>
                    </a:lnTo>
                    <a:lnTo>
                      <a:pt x="1347430" y="258937"/>
                    </a:lnTo>
                    <a:lnTo>
                      <a:pt x="1316191" y="225810"/>
                    </a:lnTo>
                    <a:lnTo>
                      <a:pt x="1283063" y="194573"/>
                    </a:lnTo>
                    <a:lnTo>
                      <a:pt x="1248135" y="165316"/>
                    </a:lnTo>
                    <a:lnTo>
                      <a:pt x="1211499" y="138130"/>
                    </a:lnTo>
                    <a:lnTo>
                      <a:pt x="1173244" y="113104"/>
                    </a:lnTo>
                    <a:lnTo>
                      <a:pt x="1133460" y="90329"/>
                    </a:lnTo>
                    <a:lnTo>
                      <a:pt x="1097552" y="72529"/>
                    </a:lnTo>
                    <a:close/>
                  </a:path>
                </a:pathLst>
              </a:custGeom>
              <a:solidFill>
                <a:srgbClr val="8DC63F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77" name="object 51"/>
              <p:cNvSpPr/>
              <p:nvPr/>
            </p:nvSpPr>
            <p:spPr>
              <a:xfrm>
                <a:off x="7461675" y="6249990"/>
                <a:ext cx="196644" cy="54553"/>
              </a:xfrm>
              <a:custGeom>
                <a:avLst/>
                <a:gdLst/>
                <a:ahLst/>
                <a:cxnLst/>
                <a:rect l="l" t="t" r="r" b="b"/>
                <a:pathLst>
                  <a:path w="196850" h="54610">
                    <a:moveTo>
                      <a:pt x="169113" y="0"/>
                    </a:moveTo>
                    <a:lnTo>
                      <a:pt x="27203" y="0"/>
                    </a:lnTo>
                    <a:lnTo>
                      <a:pt x="16619" y="2137"/>
                    </a:lnTo>
                    <a:lnTo>
                      <a:pt x="7972" y="7966"/>
                    </a:lnTo>
                    <a:lnTo>
                      <a:pt x="2139" y="16609"/>
                    </a:lnTo>
                    <a:lnTo>
                      <a:pt x="0" y="27190"/>
                    </a:lnTo>
                    <a:lnTo>
                      <a:pt x="2139" y="37779"/>
                    </a:lnTo>
                    <a:lnTo>
                      <a:pt x="7972" y="46426"/>
                    </a:lnTo>
                    <a:lnTo>
                      <a:pt x="16619" y="52256"/>
                    </a:lnTo>
                    <a:lnTo>
                      <a:pt x="27203" y="54394"/>
                    </a:lnTo>
                    <a:lnTo>
                      <a:pt x="169113" y="54394"/>
                    </a:lnTo>
                    <a:lnTo>
                      <a:pt x="179691" y="52256"/>
                    </a:lnTo>
                    <a:lnTo>
                      <a:pt x="188339" y="46426"/>
                    </a:lnTo>
                    <a:lnTo>
                      <a:pt x="194175" y="37779"/>
                    </a:lnTo>
                    <a:lnTo>
                      <a:pt x="196316" y="27190"/>
                    </a:lnTo>
                    <a:lnTo>
                      <a:pt x="194175" y="16609"/>
                    </a:lnTo>
                    <a:lnTo>
                      <a:pt x="188339" y="7966"/>
                    </a:lnTo>
                    <a:lnTo>
                      <a:pt x="179691" y="2137"/>
                    </a:lnTo>
                    <a:lnTo>
                      <a:pt x="169113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78" name="object 52"/>
              <p:cNvSpPr/>
              <p:nvPr/>
            </p:nvSpPr>
            <p:spPr>
              <a:xfrm>
                <a:off x="7093899" y="6249990"/>
                <a:ext cx="919786" cy="554409"/>
              </a:xfrm>
              <a:custGeom>
                <a:avLst/>
                <a:gdLst/>
                <a:ahLst/>
                <a:cxnLst/>
                <a:rect l="l" t="t" r="r" b="b"/>
                <a:pathLst>
                  <a:path w="920750" h="554990">
                    <a:moveTo>
                      <a:pt x="189268" y="0"/>
                    </a:moveTo>
                    <a:lnTo>
                      <a:pt x="27190" y="0"/>
                    </a:lnTo>
                    <a:lnTo>
                      <a:pt x="16614" y="2137"/>
                    </a:lnTo>
                    <a:lnTo>
                      <a:pt x="7970" y="7966"/>
                    </a:lnTo>
                    <a:lnTo>
                      <a:pt x="2139" y="16609"/>
                    </a:lnTo>
                    <a:lnTo>
                      <a:pt x="0" y="27190"/>
                    </a:lnTo>
                    <a:lnTo>
                      <a:pt x="0" y="527723"/>
                    </a:lnTo>
                    <a:lnTo>
                      <a:pt x="2139" y="538311"/>
                    </a:lnTo>
                    <a:lnTo>
                      <a:pt x="7970" y="546958"/>
                    </a:lnTo>
                    <a:lnTo>
                      <a:pt x="16614" y="552788"/>
                    </a:lnTo>
                    <a:lnTo>
                      <a:pt x="27190" y="554926"/>
                    </a:lnTo>
                    <a:lnTo>
                      <a:pt x="893038" y="554926"/>
                    </a:lnTo>
                    <a:lnTo>
                      <a:pt x="903622" y="552788"/>
                    </a:lnTo>
                    <a:lnTo>
                      <a:pt x="912269" y="546958"/>
                    </a:lnTo>
                    <a:lnTo>
                      <a:pt x="918102" y="538311"/>
                    </a:lnTo>
                    <a:lnTo>
                      <a:pt x="920241" y="527723"/>
                    </a:lnTo>
                    <a:lnTo>
                      <a:pt x="920241" y="500532"/>
                    </a:lnTo>
                    <a:lnTo>
                      <a:pt x="54394" y="500532"/>
                    </a:lnTo>
                    <a:lnTo>
                      <a:pt x="54394" y="54394"/>
                    </a:lnTo>
                    <a:lnTo>
                      <a:pt x="189268" y="54394"/>
                    </a:lnTo>
                    <a:lnTo>
                      <a:pt x="199856" y="52256"/>
                    </a:lnTo>
                    <a:lnTo>
                      <a:pt x="208503" y="46426"/>
                    </a:lnTo>
                    <a:lnTo>
                      <a:pt x="214333" y="37779"/>
                    </a:lnTo>
                    <a:lnTo>
                      <a:pt x="216471" y="27190"/>
                    </a:lnTo>
                    <a:lnTo>
                      <a:pt x="214333" y="16609"/>
                    </a:lnTo>
                    <a:lnTo>
                      <a:pt x="208503" y="7966"/>
                    </a:lnTo>
                    <a:lnTo>
                      <a:pt x="199856" y="2137"/>
                    </a:lnTo>
                    <a:lnTo>
                      <a:pt x="189268" y="0"/>
                    </a:lnTo>
                    <a:close/>
                  </a:path>
                  <a:path w="920750" h="554990">
                    <a:moveTo>
                      <a:pt x="893038" y="0"/>
                    </a:moveTo>
                    <a:lnTo>
                      <a:pt x="743343" y="0"/>
                    </a:lnTo>
                    <a:lnTo>
                      <a:pt x="732754" y="2137"/>
                    </a:lnTo>
                    <a:lnTo>
                      <a:pt x="724107" y="7966"/>
                    </a:lnTo>
                    <a:lnTo>
                      <a:pt x="718278" y="16609"/>
                    </a:lnTo>
                    <a:lnTo>
                      <a:pt x="716140" y="27190"/>
                    </a:lnTo>
                    <a:lnTo>
                      <a:pt x="718278" y="37779"/>
                    </a:lnTo>
                    <a:lnTo>
                      <a:pt x="724107" y="46426"/>
                    </a:lnTo>
                    <a:lnTo>
                      <a:pt x="732754" y="52256"/>
                    </a:lnTo>
                    <a:lnTo>
                      <a:pt x="743343" y="54394"/>
                    </a:lnTo>
                    <a:lnTo>
                      <a:pt x="865835" y="54394"/>
                    </a:lnTo>
                    <a:lnTo>
                      <a:pt x="865835" y="500532"/>
                    </a:lnTo>
                    <a:lnTo>
                      <a:pt x="920241" y="500532"/>
                    </a:lnTo>
                    <a:lnTo>
                      <a:pt x="920241" y="27190"/>
                    </a:lnTo>
                    <a:lnTo>
                      <a:pt x="918102" y="16609"/>
                    </a:lnTo>
                    <a:lnTo>
                      <a:pt x="912269" y="7966"/>
                    </a:lnTo>
                    <a:lnTo>
                      <a:pt x="903622" y="2137"/>
                    </a:lnTo>
                    <a:lnTo>
                      <a:pt x="893038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79" name="object 53"/>
              <p:cNvSpPr/>
              <p:nvPr/>
            </p:nvSpPr>
            <p:spPr>
              <a:xfrm>
                <a:off x="7358037" y="6116792"/>
                <a:ext cx="402168" cy="187763"/>
              </a:xfrm>
              <a:custGeom>
                <a:avLst/>
                <a:gdLst/>
                <a:ahLst/>
                <a:cxnLst/>
                <a:rect l="l" t="t" r="r" b="b"/>
                <a:pathLst>
                  <a:path w="402590" h="187960">
                    <a:moveTo>
                      <a:pt x="374764" y="0"/>
                    </a:moveTo>
                    <a:lnTo>
                      <a:pt x="27190" y="0"/>
                    </a:lnTo>
                    <a:lnTo>
                      <a:pt x="16614" y="2137"/>
                    </a:lnTo>
                    <a:lnTo>
                      <a:pt x="7970" y="7966"/>
                    </a:lnTo>
                    <a:lnTo>
                      <a:pt x="2139" y="16609"/>
                    </a:lnTo>
                    <a:lnTo>
                      <a:pt x="0" y="27190"/>
                    </a:lnTo>
                    <a:lnTo>
                      <a:pt x="0" y="160527"/>
                    </a:lnTo>
                    <a:lnTo>
                      <a:pt x="2139" y="171116"/>
                    </a:lnTo>
                    <a:lnTo>
                      <a:pt x="7970" y="179763"/>
                    </a:lnTo>
                    <a:lnTo>
                      <a:pt x="16614" y="185593"/>
                    </a:lnTo>
                    <a:lnTo>
                      <a:pt x="27190" y="187731"/>
                    </a:lnTo>
                    <a:lnTo>
                      <a:pt x="37779" y="185593"/>
                    </a:lnTo>
                    <a:lnTo>
                      <a:pt x="46426" y="179763"/>
                    </a:lnTo>
                    <a:lnTo>
                      <a:pt x="52256" y="171116"/>
                    </a:lnTo>
                    <a:lnTo>
                      <a:pt x="54394" y="160527"/>
                    </a:lnTo>
                    <a:lnTo>
                      <a:pt x="54394" y="54394"/>
                    </a:lnTo>
                    <a:lnTo>
                      <a:pt x="401967" y="54394"/>
                    </a:lnTo>
                    <a:lnTo>
                      <a:pt x="401967" y="27190"/>
                    </a:lnTo>
                    <a:lnTo>
                      <a:pt x="399828" y="16609"/>
                    </a:lnTo>
                    <a:lnTo>
                      <a:pt x="393995" y="7966"/>
                    </a:lnTo>
                    <a:lnTo>
                      <a:pt x="385347" y="2137"/>
                    </a:lnTo>
                    <a:lnTo>
                      <a:pt x="374764" y="0"/>
                    </a:lnTo>
                    <a:close/>
                  </a:path>
                  <a:path w="402590" h="187960">
                    <a:moveTo>
                      <a:pt x="401967" y="54394"/>
                    </a:moveTo>
                    <a:lnTo>
                      <a:pt x="347560" y="54394"/>
                    </a:lnTo>
                    <a:lnTo>
                      <a:pt x="347560" y="160527"/>
                    </a:lnTo>
                    <a:lnTo>
                      <a:pt x="349702" y="171116"/>
                    </a:lnTo>
                    <a:lnTo>
                      <a:pt x="355538" y="179763"/>
                    </a:lnTo>
                    <a:lnTo>
                      <a:pt x="364186" y="185593"/>
                    </a:lnTo>
                    <a:lnTo>
                      <a:pt x="374764" y="187731"/>
                    </a:lnTo>
                    <a:lnTo>
                      <a:pt x="385347" y="185593"/>
                    </a:lnTo>
                    <a:lnTo>
                      <a:pt x="393995" y="179763"/>
                    </a:lnTo>
                    <a:lnTo>
                      <a:pt x="399828" y="171116"/>
                    </a:lnTo>
                    <a:lnTo>
                      <a:pt x="401967" y="160527"/>
                    </a:lnTo>
                    <a:lnTo>
                      <a:pt x="401967" y="54394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180" name="object 54"/>
              <p:cNvSpPr/>
              <p:nvPr/>
            </p:nvSpPr>
            <p:spPr>
              <a:xfrm>
                <a:off x="7195787" y="6460164"/>
                <a:ext cx="7155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716279">
                    <a:moveTo>
                      <a:pt x="0" y="0"/>
                    </a:moveTo>
                    <a:lnTo>
                      <a:pt x="716254" y="0"/>
                    </a:lnTo>
                  </a:path>
                </a:pathLst>
              </a:custGeom>
              <a:ln w="5439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</p:grpSp>
      </p:grpSp>
      <p:grpSp>
        <p:nvGrpSpPr>
          <p:cNvPr id="82" name="Группа 81"/>
          <p:cNvGrpSpPr/>
          <p:nvPr/>
        </p:nvGrpSpPr>
        <p:grpSpPr>
          <a:xfrm>
            <a:off x="4710519" y="5939446"/>
            <a:ext cx="1920165" cy="507831"/>
            <a:chOff x="4766600" y="2901543"/>
            <a:chExt cx="1920165" cy="507831"/>
          </a:xfrm>
        </p:grpSpPr>
        <p:sp>
          <p:nvSpPr>
            <p:cNvPr id="156" name="object 17"/>
            <p:cNvSpPr txBox="1"/>
            <p:nvPr/>
          </p:nvSpPr>
          <p:spPr>
            <a:xfrm>
              <a:off x="5364686" y="2901543"/>
              <a:ext cx="1322079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ru-RU"/>
              </a:defPPr>
              <a:lvl1pPr>
                <a:defRPr sz="1300"/>
              </a:lvl1pPr>
            </a:lstStyle>
            <a:p>
              <a:r>
                <a:rPr sz="1100" dirty="0" err="1">
                  <a:sym typeface="Tahoma" panose="020B0604030504040204" pitchFamily="34" charset="0"/>
                </a:rPr>
                <a:t>Озелененные</a:t>
              </a:r>
              <a:r>
                <a:rPr lang="ru-RU" sz="1100" dirty="0">
                  <a:sym typeface="Tahoma" panose="020B0604030504040204" pitchFamily="34" charset="0"/>
                </a:rPr>
                <a:t> </a:t>
              </a:r>
              <a:endParaRPr lang="ru-RU" sz="1100" dirty="0" smtClean="0">
                <a:sym typeface="Tahoma" panose="020B0604030504040204" pitchFamily="34" charset="0"/>
              </a:endParaRPr>
            </a:p>
            <a:p>
              <a:r>
                <a:rPr sz="1100" dirty="0" smtClean="0">
                  <a:sym typeface="Tahoma" panose="020B0604030504040204" pitchFamily="34" charset="0"/>
                </a:rPr>
                <a:t>и </a:t>
              </a:r>
              <a:r>
                <a:rPr sz="1100" dirty="0">
                  <a:sym typeface="Tahoma" panose="020B0604030504040204" pitchFamily="34" charset="0"/>
                </a:rPr>
                <a:t>водные пространства</a:t>
              </a:r>
            </a:p>
          </p:txBody>
        </p:sp>
        <p:sp>
          <p:nvSpPr>
            <p:cNvPr id="158" name="object 55"/>
            <p:cNvSpPr/>
            <p:nvPr/>
          </p:nvSpPr>
          <p:spPr>
            <a:xfrm>
              <a:off x="4766600" y="2967044"/>
              <a:ext cx="360000" cy="3600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00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4710519" y="5498559"/>
            <a:ext cx="1920166" cy="379412"/>
            <a:chOff x="4766600" y="2355636"/>
            <a:chExt cx="1920166" cy="379412"/>
          </a:xfrm>
        </p:grpSpPr>
        <p:sp>
          <p:nvSpPr>
            <p:cNvPr id="118" name="object 16"/>
            <p:cNvSpPr txBox="1"/>
            <p:nvPr/>
          </p:nvSpPr>
          <p:spPr>
            <a:xfrm>
              <a:off x="5364687" y="2355636"/>
              <a:ext cx="1322079" cy="1268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ru-RU"/>
              </a:defPPr>
              <a:lvl1pPr>
                <a:defRPr sz="1300"/>
              </a:lvl1pPr>
            </a:lstStyle>
            <a:p>
              <a:r>
                <a:rPr sz="1100" dirty="0">
                  <a:sym typeface="Tahoma" panose="020B0604030504040204" pitchFamily="34" charset="0"/>
                </a:rPr>
                <a:t>Уличная  инфраструктура</a:t>
              </a:r>
            </a:p>
          </p:txBody>
        </p:sp>
        <p:grpSp>
          <p:nvGrpSpPr>
            <p:cNvPr id="119" name="Группа 118"/>
            <p:cNvGrpSpPr/>
            <p:nvPr/>
          </p:nvGrpSpPr>
          <p:grpSpPr>
            <a:xfrm>
              <a:off x="4766600" y="2375048"/>
              <a:ext cx="360000" cy="360000"/>
              <a:chOff x="6789001" y="2262009"/>
              <a:chExt cx="1540800" cy="1540788"/>
            </a:xfrm>
          </p:grpSpPr>
          <p:sp>
            <p:nvSpPr>
              <p:cNvPr id="143" name="object 32"/>
              <p:cNvSpPr/>
              <p:nvPr/>
            </p:nvSpPr>
            <p:spPr>
              <a:xfrm>
                <a:off x="6789001" y="2262009"/>
                <a:ext cx="1540800" cy="1540788"/>
              </a:xfrm>
              <a:custGeom>
                <a:avLst/>
                <a:gdLst/>
                <a:ahLst/>
                <a:cxnLst/>
                <a:rect l="l" t="t" r="r" b="b"/>
                <a:pathLst>
                  <a:path w="1542415" h="1542414">
                    <a:moveTo>
                      <a:pt x="771004" y="0"/>
                    </a:moveTo>
                    <a:lnTo>
                      <a:pt x="722244" y="1516"/>
                    </a:lnTo>
                    <a:lnTo>
                      <a:pt x="674290" y="6006"/>
                    </a:lnTo>
                    <a:lnTo>
                      <a:pt x="627232" y="13379"/>
                    </a:lnTo>
                    <a:lnTo>
                      <a:pt x="581161" y="23545"/>
                    </a:lnTo>
                    <a:lnTo>
                      <a:pt x="536167" y="36413"/>
                    </a:lnTo>
                    <a:lnTo>
                      <a:pt x="492340" y="51893"/>
                    </a:lnTo>
                    <a:lnTo>
                      <a:pt x="449770" y="69895"/>
                    </a:lnTo>
                    <a:lnTo>
                      <a:pt x="408549" y="90329"/>
                    </a:lnTo>
                    <a:lnTo>
                      <a:pt x="368765" y="113103"/>
                    </a:lnTo>
                    <a:lnTo>
                      <a:pt x="330511" y="138129"/>
                    </a:lnTo>
                    <a:lnTo>
                      <a:pt x="293874" y="165315"/>
                    </a:lnTo>
                    <a:lnTo>
                      <a:pt x="258947" y="194572"/>
                    </a:lnTo>
                    <a:lnTo>
                      <a:pt x="225820" y="225809"/>
                    </a:lnTo>
                    <a:lnTo>
                      <a:pt x="194582" y="258935"/>
                    </a:lnTo>
                    <a:lnTo>
                      <a:pt x="165324" y="293861"/>
                    </a:lnTo>
                    <a:lnTo>
                      <a:pt x="138137" y="330496"/>
                    </a:lnTo>
                    <a:lnTo>
                      <a:pt x="113110" y="368751"/>
                    </a:lnTo>
                    <a:lnTo>
                      <a:pt x="90334" y="408533"/>
                    </a:lnTo>
                    <a:lnTo>
                      <a:pt x="69899" y="449755"/>
                    </a:lnTo>
                    <a:lnTo>
                      <a:pt x="51896" y="492324"/>
                    </a:lnTo>
                    <a:lnTo>
                      <a:pt x="36415" y="536151"/>
                    </a:lnTo>
                    <a:lnTo>
                      <a:pt x="23546" y="581145"/>
                    </a:lnTo>
                    <a:lnTo>
                      <a:pt x="13380" y="627216"/>
                    </a:lnTo>
                    <a:lnTo>
                      <a:pt x="6007" y="674275"/>
                    </a:lnTo>
                    <a:lnTo>
                      <a:pt x="1516" y="722230"/>
                    </a:lnTo>
                    <a:lnTo>
                      <a:pt x="0" y="770991"/>
                    </a:lnTo>
                    <a:lnTo>
                      <a:pt x="1516" y="819750"/>
                    </a:lnTo>
                    <a:lnTo>
                      <a:pt x="6007" y="867703"/>
                    </a:lnTo>
                    <a:lnTo>
                      <a:pt x="13380" y="914759"/>
                    </a:lnTo>
                    <a:lnTo>
                      <a:pt x="23546" y="960830"/>
                    </a:lnTo>
                    <a:lnTo>
                      <a:pt x="36415" y="1005823"/>
                    </a:lnTo>
                    <a:lnTo>
                      <a:pt x="51896" y="1049650"/>
                    </a:lnTo>
                    <a:lnTo>
                      <a:pt x="69899" y="1092219"/>
                    </a:lnTo>
                    <a:lnTo>
                      <a:pt x="90334" y="1133440"/>
                    </a:lnTo>
                    <a:lnTo>
                      <a:pt x="113110" y="1173224"/>
                    </a:lnTo>
                    <a:lnTo>
                      <a:pt x="138137" y="1211479"/>
                    </a:lnTo>
                    <a:lnTo>
                      <a:pt x="165324" y="1248115"/>
                    </a:lnTo>
                    <a:lnTo>
                      <a:pt x="194582" y="1283042"/>
                    </a:lnTo>
                    <a:lnTo>
                      <a:pt x="225820" y="1316170"/>
                    </a:lnTo>
                    <a:lnTo>
                      <a:pt x="258947" y="1347409"/>
                    </a:lnTo>
                    <a:lnTo>
                      <a:pt x="293874" y="1376667"/>
                    </a:lnTo>
                    <a:lnTo>
                      <a:pt x="330511" y="1403855"/>
                    </a:lnTo>
                    <a:lnTo>
                      <a:pt x="368765" y="1428882"/>
                    </a:lnTo>
                    <a:lnTo>
                      <a:pt x="408549" y="1451659"/>
                    </a:lnTo>
                    <a:lnTo>
                      <a:pt x="449770" y="1472094"/>
                    </a:lnTo>
                    <a:lnTo>
                      <a:pt x="492340" y="1490097"/>
                    </a:lnTo>
                    <a:lnTo>
                      <a:pt x="536167" y="1505578"/>
                    </a:lnTo>
                    <a:lnTo>
                      <a:pt x="581161" y="1518448"/>
                    </a:lnTo>
                    <a:lnTo>
                      <a:pt x="627232" y="1528614"/>
                    </a:lnTo>
                    <a:lnTo>
                      <a:pt x="674290" y="1535988"/>
                    </a:lnTo>
                    <a:lnTo>
                      <a:pt x="722244" y="1540479"/>
                    </a:lnTo>
                    <a:lnTo>
                      <a:pt x="771004" y="1541995"/>
                    </a:lnTo>
                    <a:lnTo>
                      <a:pt x="819762" y="1540479"/>
                    </a:lnTo>
                    <a:lnTo>
                      <a:pt x="867715" y="1535988"/>
                    </a:lnTo>
                    <a:lnTo>
                      <a:pt x="914772" y="1528614"/>
                    </a:lnTo>
                    <a:lnTo>
                      <a:pt x="960842" y="1518448"/>
                    </a:lnTo>
                    <a:lnTo>
                      <a:pt x="1005836" y="1505578"/>
                    </a:lnTo>
                    <a:lnTo>
                      <a:pt x="1049663" y="1490097"/>
                    </a:lnTo>
                    <a:lnTo>
                      <a:pt x="1092232" y="1472094"/>
                    </a:lnTo>
                    <a:lnTo>
                      <a:pt x="1097533" y="1469466"/>
                    </a:lnTo>
                    <a:lnTo>
                      <a:pt x="771004" y="1469466"/>
                    </a:lnTo>
                    <a:lnTo>
                      <a:pt x="723253" y="1467851"/>
                    </a:lnTo>
                    <a:lnTo>
                      <a:pt x="676354" y="1463078"/>
                    </a:lnTo>
                    <a:lnTo>
                      <a:pt x="630414" y="1455250"/>
                    </a:lnTo>
                    <a:lnTo>
                      <a:pt x="585536" y="1444474"/>
                    </a:lnTo>
                    <a:lnTo>
                      <a:pt x="541825" y="1430852"/>
                    </a:lnTo>
                    <a:lnTo>
                      <a:pt x="499386" y="1414491"/>
                    </a:lnTo>
                    <a:lnTo>
                      <a:pt x="458324" y="1395495"/>
                    </a:lnTo>
                    <a:lnTo>
                      <a:pt x="418744" y="1373969"/>
                    </a:lnTo>
                    <a:lnTo>
                      <a:pt x="380751" y="1350018"/>
                    </a:lnTo>
                    <a:lnTo>
                      <a:pt x="344449" y="1323746"/>
                    </a:lnTo>
                    <a:lnTo>
                      <a:pt x="309943" y="1295259"/>
                    </a:lnTo>
                    <a:lnTo>
                      <a:pt x="277339" y="1264661"/>
                    </a:lnTo>
                    <a:lnTo>
                      <a:pt x="246740" y="1232057"/>
                    </a:lnTo>
                    <a:lnTo>
                      <a:pt x="218253" y="1197551"/>
                    </a:lnTo>
                    <a:lnTo>
                      <a:pt x="191980" y="1161249"/>
                    </a:lnTo>
                    <a:lnTo>
                      <a:pt x="168028" y="1123256"/>
                    </a:lnTo>
                    <a:lnTo>
                      <a:pt x="146502" y="1083676"/>
                    </a:lnTo>
                    <a:lnTo>
                      <a:pt x="127506" y="1042614"/>
                    </a:lnTo>
                    <a:lnTo>
                      <a:pt x="111144" y="1000175"/>
                    </a:lnTo>
                    <a:lnTo>
                      <a:pt x="97522" y="956464"/>
                    </a:lnTo>
                    <a:lnTo>
                      <a:pt x="86745" y="911585"/>
                    </a:lnTo>
                    <a:lnTo>
                      <a:pt x="78917" y="865643"/>
                    </a:lnTo>
                    <a:lnTo>
                      <a:pt x="74144" y="818744"/>
                    </a:lnTo>
                    <a:lnTo>
                      <a:pt x="72529" y="770991"/>
                    </a:lnTo>
                    <a:lnTo>
                      <a:pt x="74144" y="723240"/>
                    </a:lnTo>
                    <a:lnTo>
                      <a:pt x="78917" y="676342"/>
                    </a:lnTo>
                    <a:lnTo>
                      <a:pt x="86745" y="630402"/>
                    </a:lnTo>
                    <a:lnTo>
                      <a:pt x="97522" y="585524"/>
                    </a:lnTo>
                    <a:lnTo>
                      <a:pt x="111144" y="541814"/>
                    </a:lnTo>
                    <a:lnTo>
                      <a:pt x="127506" y="499375"/>
                    </a:lnTo>
                    <a:lnTo>
                      <a:pt x="146502" y="458314"/>
                    </a:lnTo>
                    <a:lnTo>
                      <a:pt x="168028" y="418735"/>
                    </a:lnTo>
                    <a:lnTo>
                      <a:pt x="191980" y="380742"/>
                    </a:lnTo>
                    <a:lnTo>
                      <a:pt x="218253" y="344441"/>
                    </a:lnTo>
                    <a:lnTo>
                      <a:pt x="246740" y="309936"/>
                    </a:lnTo>
                    <a:lnTo>
                      <a:pt x="277339" y="277333"/>
                    </a:lnTo>
                    <a:lnTo>
                      <a:pt x="309943" y="246735"/>
                    </a:lnTo>
                    <a:lnTo>
                      <a:pt x="344449" y="218248"/>
                    </a:lnTo>
                    <a:lnTo>
                      <a:pt x="380751" y="191976"/>
                    </a:lnTo>
                    <a:lnTo>
                      <a:pt x="418744" y="168025"/>
                    </a:lnTo>
                    <a:lnTo>
                      <a:pt x="458324" y="146499"/>
                    </a:lnTo>
                    <a:lnTo>
                      <a:pt x="499386" y="127504"/>
                    </a:lnTo>
                    <a:lnTo>
                      <a:pt x="541825" y="111143"/>
                    </a:lnTo>
                    <a:lnTo>
                      <a:pt x="585536" y="97521"/>
                    </a:lnTo>
                    <a:lnTo>
                      <a:pt x="630414" y="86744"/>
                    </a:lnTo>
                    <a:lnTo>
                      <a:pt x="676354" y="78917"/>
                    </a:lnTo>
                    <a:lnTo>
                      <a:pt x="723253" y="74144"/>
                    </a:lnTo>
                    <a:lnTo>
                      <a:pt x="771004" y="72529"/>
                    </a:lnTo>
                    <a:lnTo>
                      <a:pt x="1097546" y="72529"/>
                    </a:lnTo>
                    <a:lnTo>
                      <a:pt x="1092232" y="69895"/>
                    </a:lnTo>
                    <a:lnTo>
                      <a:pt x="1049663" y="51893"/>
                    </a:lnTo>
                    <a:lnTo>
                      <a:pt x="1005836" y="36413"/>
                    </a:lnTo>
                    <a:lnTo>
                      <a:pt x="960842" y="23545"/>
                    </a:lnTo>
                    <a:lnTo>
                      <a:pt x="914772" y="13379"/>
                    </a:lnTo>
                    <a:lnTo>
                      <a:pt x="867715" y="6006"/>
                    </a:lnTo>
                    <a:lnTo>
                      <a:pt x="819762" y="1516"/>
                    </a:lnTo>
                    <a:lnTo>
                      <a:pt x="771004" y="0"/>
                    </a:lnTo>
                    <a:close/>
                  </a:path>
                  <a:path w="1542415" h="1542414">
                    <a:moveTo>
                      <a:pt x="1097546" y="72529"/>
                    </a:moveTo>
                    <a:lnTo>
                      <a:pt x="771004" y="72529"/>
                    </a:lnTo>
                    <a:lnTo>
                      <a:pt x="818753" y="74144"/>
                    </a:lnTo>
                    <a:lnTo>
                      <a:pt x="865650" y="78917"/>
                    </a:lnTo>
                    <a:lnTo>
                      <a:pt x="911590" y="86744"/>
                    </a:lnTo>
                    <a:lnTo>
                      <a:pt x="956467" y="97521"/>
                    </a:lnTo>
                    <a:lnTo>
                      <a:pt x="1000178" y="111143"/>
                    </a:lnTo>
                    <a:lnTo>
                      <a:pt x="1042616" y="127504"/>
                    </a:lnTo>
                    <a:lnTo>
                      <a:pt x="1083678" y="146499"/>
                    </a:lnTo>
                    <a:lnTo>
                      <a:pt x="1123258" y="168025"/>
                    </a:lnTo>
                    <a:lnTo>
                      <a:pt x="1161251" y="191976"/>
                    </a:lnTo>
                    <a:lnTo>
                      <a:pt x="1197553" y="218248"/>
                    </a:lnTo>
                    <a:lnTo>
                      <a:pt x="1232059" y="246735"/>
                    </a:lnTo>
                    <a:lnTo>
                      <a:pt x="1264664" y="277333"/>
                    </a:lnTo>
                    <a:lnTo>
                      <a:pt x="1295263" y="309936"/>
                    </a:lnTo>
                    <a:lnTo>
                      <a:pt x="1323751" y="344441"/>
                    </a:lnTo>
                    <a:lnTo>
                      <a:pt x="1350024" y="380742"/>
                    </a:lnTo>
                    <a:lnTo>
                      <a:pt x="1373976" y="418735"/>
                    </a:lnTo>
                    <a:lnTo>
                      <a:pt x="1395503" y="458314"/>
                    </a:lnTo>
                    <a:lnTo>
                      <a:pt x="1414500" y="499375"/>
                    </a:lnTo>
                    <a:lnTo>
                      <a:pt x="1430862" y="541814"/>
                    </a:lnTo>
                    <a:lnTo>
                      <a:pt x="1444485" y="585524"/>
                    </a:lnTo>
                    <a:lnTo>
                      <a:pt x="1455262" y="630402"/>
                    </a:lnTo>
                    <a:lnTo>
                      <a:pt x="1463090" y="676342"/>
                    </a:lnTo>
                    <a:lnTo>
                      <a:pt x="1467864" y="723240"/>
                    </a:lnTo>
                    <a:lnTo>
                      <a:pt x="1469478" y="770991"/>
                    </a:lnTo>
                    <a:lnTo>
                      <a:pt x="1467864" y="818744"/>
                    </a:lnTo>
                    <a:lnTo>
                      <a:pt x="1463090" y="865643"/>
                    </a:lnTo>
                    <a:lnTo>
                      <a:pt x="1455262" y="911585"/>
                    </a:lnTo>
                    <a:lnTo>
                      <a:pt x="1444485" y="956464"/>
                    </a:lnTo>
                    <a:lnTo>
                      <a:pt x="1430862" y="1000175"/>
                    </a:lnTo>
                    <a:lnTo>
                      <a:pt x="1414500" y="1042614"/>
                    </a:lnTo>
                    <a:lnTo>
                      <a:pt x="1395503" y="1083676"/>
                    </a:lnTo>
                    <a:lnTo>
                      <a:pt x="1373976" y="1123256"/>
                    </a:lnTo>
                    <a:lnTo>
                      <a:pt x="1350024" y="1161249"/>
                    </a:lnTo>
                    <a:lnTo>
                      <a:pt x="1323751" y="1197551"/>
                    </a:lnTo>
                    <a:lnTo>
                      <a:pt x="1295263" y="1232057"/>
                    </a:lnTo>
                    <a:lnTo>
                      <a:pt x="1264664" y="1264661"/>
                    </a:lnTo>
                    <a:lnTo>
                      <a:pt x="1232059" y="1295259"/>
                    </a:lnTo>
                    <a:lnTo>
                      <a:pt x="1197553" y="1323746"/>
                    </a:lnTo>
                    <a:lnTo>
                      <a:pt x="1161251" y="1350018"/>
                    </a:lnTo>
                    <a:lnTo>
                      <a:pt x="1123258" y="1373969"/>
                    </a:lnTo>
                    <a:lnTo>
                      <a:pt x="1083678" y="1395495"/>
                    </a:lnTo>
                    <a:lnTo>
                      <a:pt x="1042616" y="1414491"/>
                    </a:lnTo>
                    <a:lnTo>
                      <a:pt x="1000178" y="1430852"/>
                    </a:lnTo>
                    <a:lnTo>
                      <a:pt x="956467" y="1444474"/>
                    </a:lnTo>
                    <a:lnTo>
                      <a:pt x="911590" y="1455250"/>
                    </a:lnTo>
                    <a:lnTo>
                      <a:pt x="865650" y="1463078"/>
                    </a:lnTo>
                    <a:lnTo>
                      <a:pt x="818753" y="1467851"/>
                    </a:lnTo>
                    <a:lnTo>
                      <a:pt x="771004" y="1469466"/>
                    </a:lnTo>
                    <a:lnTo>
                      <a:pt x="1097533" y="1469466"/>
                    </a:lnTo>
                    <a:lnTo>
                      <a:pt x="1133453" y="1451659"/>
                    </a:lnTo>
                    <a:lnTo>
                      <a:pt x="1173237" y="1428882"/>
                    </a:lnTo>
                    <a:lnTo>
                      <a:pt x="1211492" y="1403855"/>
                    </a:lnTo>
                    <a:lnTo>
                      <a:pt x="1248128" y="1376667"/>
                    </a:lnTo>
                    <a:lnTo>
                      <a:pt x="1283055" y="1347409"/>
                    </a:lnTo>
                    <a:lnTo>
                      <a:pt x="1316183" y="1316170"/>
                    </a:lnTo>
                    <a:lnTo>
                      <a:pt x="1347421" y="1283042"/>
                    </a:lnTo>
                    <a:lnTo>
                      <a:pt x="1376680" y="1248115"/>
                    </a:lnTo>
                    <a:lnTo>
                      <a:pt x="1403868" y="1211479"/>
                    </a:lnTo>
                    <a:lnTo>
                      <a:pt x="1428895" y="1173224"/>
                    </a:lnTo>
                    <a:lnTo>
                      <a:pt x="1451671" y="1133440"/>
                    </a:lnTo>
                    <a:lnTo>
                      <a:pt x="1472106" y="1092219"/>
                    </a:lnTo>
                    <a:lnTo>
                      <a:pt x="1490110" y="1049650"/>
                    </a:lnTo>
                    <a:lnTo>
                      <a:pt x="1505591" y="1005823"/>
                    </a:lnTo>
                    <a:lnTo>
                      <a:pt x="1518460" y="960830"/>
                    </a:lnTo>
                    <a:lnTo>
                      <a:pt x="1528627" y="914759"/>
                    </a:lnTo>
                    <a:lnTo>
                      <a:pt x="1536001" y="867703"/>
                    </a:lnTo>
                    <a:lnTo>
                      <a:pt x="1540491" y="819750"/>
                    </a:lnTo>
                    <a:lnTo>
                      <a:pt x="1542008" y="770991"/>
                    </a:lnTo>
                    <a:lnTo>
                      <a:pt x="1540491" y="722230"/>
                    </a:lnTo>
                    <a:lnTo>
                      <a:pt x="1536001" y="674275"/>
                    </a:lnTo>
                    <a:lnTo>
                      <a:pt x="1528627" y="627216"/>
                    </a:lnTo>
                    <a:lnTo>
                      <a:pt x="1518460" y="581145"/>
                    </a:lnTo>
                    <a:lnTo>
                      <a:pt x="1505591" y="536151"/>
                    </a:lnTo>
                    <a:lnTo>
                      <a:pt x="1490110" y="492324"/>
                    </a:lnTo>
                    <a:lnTo>
                      <a:pt x="1472106" y="449755"/>
                    </a:lnTo>
                    <a:lnTo>
                      <a:pt x="1451671" y="408533"/>
                    </a:lnTo>
                    <a:lnTo>
                      <a:pt x="1428895" y="368751"/>
                    </a:lnTo>
                    <a:lnTo>
                      <a:pt x="1403868" y="330496"/>
                    </a:lnTo>
                    <a:lnTo>
                      <a:pt x="1376680" y="293861"/>
                    </a:lnTo>
                    <a:lnTo>
                      <a:pt x="1347421" y="258935"/>
                    </a:lnTo>
                    <a:lnTo>
                      <a:pt x="1316183" y="225809"/>
                    </a:lnTo>
                    <a:lnTo>
                      <a:pt x="1283055" y="194572"/>
                    </a:lnTo>
                    <a:lnTo>
                      <a:pt x="1248128" y="165315"/>
                    </a:lnTo>
                    <a:lnTo>
                      <a:pt x="1211492" y="138129"/>
                    </a:lnTo>
                    <a:lnTo>
                      <a:pt x="1173237" y="113103"/>
                    </a:lnTo>
                    <a:lnTo>
                      <a:pt x="1133453" y="90329"/>
                    </a:lnTo>
                    <a:lnTo>
                      <a:pt x="1097546" y="72529"/>
                    </a:lnTo>
                    <a:close/>
                  </a:path>
                </a:pathLst>
              </a:custGeom>
              <a:solidFill>
                <a:srgbClr val="8DC63F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grpSp>
            <p:nvGrpSpPr>
              <p:cNvPr id="146" name="Группа 145"/>
              <p:cNvGrpSpPr/>
              <p:nvPr/>
            </p:nvGrpSpPr>
            <p:grpSpPr>
              <a:xfrm>
                <a:off x="7240685" y="2537778"/>
                <a:ext cx="637000" cy="1002876"/>
                <a:chOff x="7240685" y="2537778"/>
                <a:chExt cx="637000" cy="1002876"/>
              </a:xfrm>
            </p:grpSpPr>
            <p:sp>
              <p:nvSpPr>
                <p:cNvPr id="147" name="object 33"/>
                <p:cNvSpPr/>
                <p:nvPr/>
              </p:nvSpPr>
              <p:spPr>
                <a:xfrm>
                  <a:off x="7531997" y="2537778"/>
                  <a:ext cx="54553" cy="907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09" h="90805">
                      <a:moveTo>
                        <a:pt x="27203" y="0"/>
                      </a:moveTo>
                      <a:lnTo>
                        <a:pt x="16619" y="2137"/>
                      </a:lnTo>
                      <a:lnTo>
                        <a:pt x="7972" y="7967"/>
                      </a:lnTo>
                      <a:lnTo>
                        <a:pt x="2139" y="16614"/>
                      </a:lnTo>
                      <a:lnTo>
                        <a:pt x="0" y="27203"/>
                      </a:lnTo>
                      <a:lnTo>
                        <a:pt x="0" y="63461"/>
                      </a:lnTo>
                      <a:lnTo>
                        <a:pt x="2139" y="74050"/>
                      </a:lnTo>
                      <a:lnTo>
                        <a:pt x="7972" y="82697"/>
                      </a:lnTo>
                      <a:lnTo>
                        <a:pt x="16619" y="88527"/>
                      </a:lnTo>
                      <a:lnTo>
                        <a:pt x="27203" y="90665"/>
                      </a:lnTo>
                      <a:lnTo>
                        <a:pt x="37786" y="88527"/>
                      </a:lnTo>
                      <a:lnTo>
                        <a:pt x="46434" y="82697"/>
                      </a:lnTo>
                      <a:lnTo>
                        <a:pt x="52267" y="74050"/>
                      </a:lnTo>
                      <a:lnTo>
                        <a:pt x="54406" y="63461"/>
                      </a:lnTo>
                      <a:lnTo>
                        <a:pt x="54406" y="27203"/>
                      </a:lnTo>
                      <a:lnTo>
                        <a:pt x="52267" y="16614"/>
                      </a:lnTo>
                      <a:lnTo>
                        <a:pt x="46434" y="7967"/>
                      </a:lnTo>
                      <a:lnTo>
                        <a:pt x="37786" y="2137"/>
                      </a:lnTo>
                      <a:lnTo>
                        <a:pt x="2720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48" name="object 34"/>
                <p:cNvSpPr/>
                <p:nvPr/>
              </p:nvSpPr>
              <p:spPr>
                <a:xfrm>
                  <a:off x="7531997" y="2733164"/>
                  <a:ext cx="54553" cy="611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09" h="612139">
                      <a:moveTo>
                        <a:pt x="27203" y="478002"/>
                      </a:moveTo>
                      <a:lnTo>
                        <a:pt x="16619" y="480145"/>
                      </a:lnTo>
                      <a:lnTo>
                        <a:pt x="7972" y="485984"/>
                      </a:lnTo>
                      <a:lnTo>
                        <a:pt x="2139" y="494633"/>
                      </a:lnTo>
                      <a:lnTo>
                        <a:pt x="0" y="505205"/>
                      </a:lnTo>
                      <a:lnTo>
                        <a:pt x="0" y="584923"/>
                      </a:lnTo>
                      <a:lnTo>
                        <a:pt x="2139" y="595496"/>
                      </a:lnTo>
                      <a:lnTo>
                        <a:pt x="7972" y="604145"/>
                      </a:lnTo>
                      <a:lnTo>
                        <a:pt x="16619" y="609984"/>
                      </a:lnTo>
                      <a:lnTo>
                        <a:pt x="27203" y="612127"/>
                      </a:lnTo>
                      <a:lnTo>
                        <a:pt x="37786" y="609984"/>
                      </a:lnTo>
                      <a:lnTo>
                        <a:pt x="46434" y="604145"/>
                      </a:lnTo>
                      <a:lnTo>
                        <a:pt x="52267" y="595496"/>
                      </a:lnTo>
                      <a:lnTo>
                        <a:pt x="54406" y="584923"/>
                      </a:lnTo>
                      <a:lnTo>
                        <a:pt x="54406" y="505205"/>
                      </a:lnTo>
                      <a:lnTo>
                        <a:pt x="52267" y="494633"/>
                      </a:lnTo>
                      <a:lnTo>
                        <a:pt x="46434" y="485984"/>
                      </a:lnTo>
                      <a:lnTo>
                        <a:pt x="37786" y="480145"/>
                      </a:lnTo>
                      <a:lnTo>
                        <a:pt x="27203" y="478002"/>
                      </a:lnTo>
                      <a:close/>
                    </a:path>
                    <a:path w="54609" h="612139">
                      <a:moveTo>
                        <a:pt x="27203" y="239026"/>
                      </a:moveTo>
                      <a:lnTo>
                        <a:pt x="16619" y="241164"/>
                      </a:lnTo>
                      <a:lnTo>
                        <a:pt x="7972" y="246992"/>
                      </a:lnTo>
                      <a:lnTo>
                        <a:pt x="2139" y="255635"/>
                      </a:lnTo>
                      <a:lnTo>
                        <a:pt x="0" y="266217"/>
                      </a:lnTo>
                      <a:lnTo>
                        <a:pt x="0" y="345909"/>
                      </a:lnTo>
                      <a:lnTo>
                        <a:pt x="2139" y="356493"/>
                      </a:lnTo>
                      <a:lnTo>
                        <a:pt x="7972" y="365140"/>
                      </a:lnTo>
                      <a:lnTo>
                        <a:pt x="16619" y="370973"/>
                      </a:lnTo>
                      <a:lnTo>
                        <a:pt x="27203" y="373113"/>
                      </a:lnTo>
                      <a:lnTo>
                        <a:pt x="37786" y="370973"/>
                      </a:lnTo>
                      <a:lnTo>
                        <a:pt x="46434" y="365140"/>
                      </a:lnTo>
                      <a:lnTo>
                        <a:pt x="52267" y="356493"/>
                      </a:lnTo>
                      <a:lnTo>
                        <a:pt x="54406" y="345909"/>
                      </a:lnTo>
                      <a:lnTo>
                        <a:pt x="54406" y="266217"/>
                      </a:lnTo>
                      <a:lnTo>
                        <a:pt x="52267" y="255635"/>
                      </a:lnTo>
                      <a:lnTo>
                        <a:pt x="46434" y="246992"/>
                      </a:lnTo>
                      <a:lnTo>
                        <a:pt x="37786" y="241164"/>
                      </a:lnTo>
                      <a:lnTo>
                        <a:pt x="27203" y="239026"/>
                      </a:lnTo>
                      <a:close/>
                    </a:path>
                    <a:path w="54609" h="612139">
                      <a:moveTo>
                        <a:pt x="27203" y="0"/>
                      </a:moveTo>
                      <a:lnTo>
                        <a:pt x="16619" y="2139"/>
                      </a:lnTo>
                      <a:lnTo>
                        <a:pt x="7972" y="7972"/>
                      </a:lnTo>
                      <a:lnTo>
                        <a:pt x="2139" y="16619"/>
                      </a:lnTo>
                      <a:lnTo>
                        <a:pt x="0" y="27203"/>
                      </a:lnTo>
                      <a:lnTo>
                        <a:pt x="0" y="106845"/>
                      </a:lnTo>
                      <a:lnTo>
                        <a:pt x="2139" y="117449"/>
                      </a:lnTo>
                      <a:lnTo>
                        <a:pt x="7972" y="126095"/>
                      </a:lnTo>
                      <a:lnTo>
                        <a:pt x="16619" y="131916"/>
                      </a:lnTo>
                      <a:lnTo>
                        <a:pt x="27203" y="134048"/>
                      </a:lnTo>
                      <a:lnTo>
                        <a:pt x="37786" y="131916"/>
                      </a:lnTo>
                      <a:lnTo>
                        <a:pt x="46434" y="126095"/>
                      </a:lnTo>
                      <a:lnTo>
                        <a:pt x="52267" y="117449"/>
                      </a:lnTo>
                      <a:lnTo>
                        <a:pt x="54406" y="106845"/>
                      </a:lnTo>
                      <a:lnTo>
                        <a:pt x="54406" y="27203"/>
                      </a:lnTo>
                      <a:lnTo>
                        <a:pt x="52267" y="16619"/>
                      </a:lnTo>
                      <a:lnTo>
                        <a:pt x="46434" y="7972"/>
                      </a:lnTo>
                      <a:lnTo>
                        <a:pt x="37786" y="2139"/>
                      </a:lnTo>
                      <a:lnTo>
                        <a:pt x="2720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49" name="object 35"/>
                <p:cNvSpPr/>
                <p:nvPr/>
              </p:nvSpPr>
              <p:spPr>
                <a:xfrm>
                  <a:off x="7531997" y="3449476"/>
                  <a:ext cx="54553" cy="907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09" h="90804">
                      <a:moveTo>
                        <a:pt x="27203" y="0"/>
                      </a:moveTo>
                      <a:lnTo>
                        <a:pt x="16619" y="2137"/>
                      </a:lnTo>
                      <a:lnTo>
                        <a:pt x="7972" y="7967"/>
                      </a:lnTo>
                      <a:lnTo>
                        <a:pt x="2139" y="16614"/>
                      </a:lnTo>
                      <a:lnTo>
                        <a:pt x="0" y="27203"/>
                      </a:lnTo>
                      <a:lnTo>
                        <a:pt x="0" y="63461"/>
                      </a:lnTo>
                      <a:lnTo>
                        <a:pt x="2139" y="74061"/>
                      </a:lnTo>
                      <a:lnTo>
                        <a:pt x="7972" y="82707"/>
                      </a:lnTo>
                      <a:lnTo>
                        <a:pt x="16619" y="88531"/>
                      </a:lnTo>
                      <a:lnTo>
                        <a:pt x="27203" y="90665"/>
                      </a:lnTo>
                      <a:lnTo>
                        <a:pt x="37786" y="88531"/>
                      </a:lnTo>
                      <a:lnTo>
                        <a:pt x="46434" y="82707"/>
                      </a:lnTo>
                      <a:lnTo>
                        <a:pt x="52267" y="74061"/>
                      </a:lnTo>
                      <a:lnTo>
                        <a:pt x="54406" y="63461"/>
                      </a:lnTo>
                      <a:lnTo>
                        <a:pt x="54406" y="27203"/>
                      </a:lnTo>
                      <a:lnTo>
                        <a:pt x="52267" y="16614"/>
                      </a:lnTo>
                      <a:lnTo>
                        <a:pt x="46434" y="7967"/>
                      </a:lnTo>
                      <a:lnTo>
                        <a:pt x="37786" y="2137"/>
                      </a:lnTo>
                      <a:lnTo>
                        <a:pt x="2720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51" name="object 36"/>
                <p:cNvSpPr/>
                <p:nvPr/>
              </p:nvSpPr>
              <p:spPr>
                <a:xfrm>
                  <a:off x="7240685" y="2537778"/>
                  <a:ext cx="0" cy="1002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1003935">
                      <a:moveTo>
                        <a:pt x="0" y="0"/>
                      </a:moveTo>
                      <a:lnTo>
                        <a:pt x="0" y="1003325"/>
                      </a:lnTo>
                    </a:path>
                  </a:pathLst>
                </a:custGeom>
                <a:ln w="5440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53" name="object 37"/>
                <p:cNvSpPr/>
                <p:nvPr/>
              </p:nvSpPr>
              <p:spPr>
                <a:xfrm>
                  <a:off x="7877685" y="2537778"/>
                  <a:ext cx="0" cy="1002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1003935">
                      <a:moveTo>
                        <a:pt x="0" y="0"/>
                      </a:moveTo>
                      <a:lnTo>
                        <a:pt x="0" y="1003325"/>
                      </a:lnTo>
                    </a:path>
                  </a:pathLst>
                </a:custGeom>
                <a:ln w="54406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</p:grpSp>
        </p:grpSp>
      </p:grpSp>
      <p:grpSp>
        <p:nvGrpSpPr>
          <p:cNvPr id="80" name="Группа 79"/>
          <p:cNvGrpSpPr/>
          <p:nvPr/>
        </p:nvGrpSpPr>
        <p:grpSpPr>
          <a:xfrm>
            <a:off x="4710519" y="4952335"/>
            <a:ext cx="1920166" cy="484748"/>
            <a:chOff x="4766600" y="1710158"/>
            <a:chExt cx="1920166" cy="484748"/>
          </a:xfrm>
        </p:grpSpPr>
        <p:sp>
          <p:nvSpPr>
            <p:cNvPr id="121" name="object 15"/>
            <p:cNvSpPr txBox="1"/>
            <p:nvPr/>
          </p:nvSpPr>
          <p:spPr>
            <a:xfrm>
              <a:off x="5364687" y="1710158"/>
              <a:ext cx="1322079" cy="4847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ru-RU"/>
              </a:defPPr>
              <a:lvl1pPr>
                <a:defRPr sz="1300"/>
              </a:lvl1pPr>
            </a:lstStyle>
            <a:p>
              <a:r>
                <a:rPr sz="1050" dirty="0" err="1">
                  <a:sym typeface="Tahoma" panose="020B0604030504040204" pitchFamily="34" charset="0"/>
                </a:rPr>
                <a:t>Жилье</a:t>
              </a:r>
              <a:r>
                <a:rPr sz="1050" dirty="0">
                  <a:sym typeface="Tahoma" panose="020B0604030504040204" pitchFamily="34" charset="0"/>
                </a:rPr>
                <a:t> </a:t>
              </a:r>
              <a:endParaRPr lang="ru-RU" sz="1050" dirty="0" smtClean="0">
                <a:sym typeface="Tahoma" panose="020B0604030504040204" pitchFamily="34" charset="0"/>
              </a:endParaRPr>
            </a:p>
            <a:p>
              <a:r>
                <a:rPr sz="1050" dirty="0" smtClean="0">
                  <a:sym typeface="Tahoma" panose="020B0604030504040204" pitchFamily="34" charset="0"/>
                </a:rPr>
                <a:t>и </a:t>
              </a:r>
              <a:r>
                <a:rPr sz="1050" dirty="0">
                  <a:sym typeface="Tahoma" panose="020B0604030504040204" pitchFamily="34" charset="0"/>
                </a:rPr>
                <a:t>прилегающие  пространства</a:t>
              </a:r>
            </a:p>
          </p:txBody>
        </p:sp>
        <p:grpSp>
          <p:nvGrpSpPr>
            <p:cNvPr id="123" name="Группа 122"/>
            <p:cNvGrpSpPr/>
            <p:nvPr/>
          </p:nvGrpSpPr>
          <p:grpSpPr>
            <a:xfrm>
              <a:off x="4766600" y="1769921"/>
              <a:ext cx="360000" cy="360000"/>
              <a:chOff x="2133003" y="2262009"/>
              <a:chExt cx="1540800" cy="1540788"/>
            </a:xfrm>
          </p:grpSpPr>
          <p:sp>
            <p:nvSpPr>
              <p:cNvPr id="124" name="object 57"/>
              <p:cNvSpPr/>
              <p:nvPr/>
            </p:nvSpPr>
            <p:spPr>
              <a:xfrm>
                <a:off x="2133003" y="2262009"/>
                <a:ext cx="1540800" cy="1540788"/>
              </a:xfrm>
              <a:custGeom>
                <a:avLst/>
                <a:gdLst/>
                <a:ahLst/>
                <a:cxnLst/>
                <a:rect l="l" t="t" r="r" b="b"/>
                <a:pathLst>
                  <a:path w="1542414" h="1542414">
                    <a:moveTo>
                      <a:pt x="771004" y="0"/>
                    </a:moveTo>
                    <a:lnTo>
                      <a:pt x="722241" y="1516"/>
                    </a:lnTo>
                    <a:lnTo>
                      <a:pt x="674285" y="6006"/>
                    </a:lnTo>
                    <a:lnTo>
                      <a:pt x="627225" y="13379"/>
                    </a:lnTo>
                    <a:lnTo>
                      <a:pt x="581153" y="23545"/>
                    </a:lnTo>
                    <a:lnTo>
                      <a:pt x="536157" y="36413"/>
                    </a:lnTo>
                    <a:lnTo>
                      <a:pt x="492329" y="51893"/>
                    </a:lnTo>
                    <a:lnTo>
                      <a:pt x="449759" y="69895"/>
                    </a:lnTo>
                    <a:lnTo>
                      <a:pt x="408538" y="90329"/>
                    </a:lnTo>
                    <a:lnTo>
                      <a:pt x="368754" y="113104"/>
                    </a:lnTo>
                    <a:lnTo>
                      <a:pt x="330499" y="138130"/>
                    </a:lnTo>
                    <a:lnTo>
                      <a:pt x="293864" y="165316"/>
                    </a:lnTo>
                    <a:lnTo>
                      <a:pt x="258937" y="194573"/>
                    </a:lnTo>
                    <a:lnTo>
                      <a:pt x="225810" y="225810"/>
                    </a:lnTo>
                    <a:lnTo>
                      <a:pt x="194573" y="258937"/>
                    </a:lnTo>
                    <a:lnTo>
                      <a:pt x="165316" y="293864"/>
                    </a:lnTo>
                    <a:lnTo>
                      <a:pt x="138130" y="330499"/>
                    </a:lnTo>
                    <a:lnTo>
                      <a:pt x="113104" y="368754"/>
                    </a:lnTo>
                    <a:lnTo>
                      <a:pt x="90329" y="408538"/>
                    </a:lnTo>
                    <a:lnTo>
                      <a:pt x="69895" y="449759"/>
                    </a:lnTo>
                    <a:lnTo>
                      <a:pt x="51893" y="492329"/>
                    </a:lnTo>
                    <a:lnTo>
                      <a:pt x="36413" y="536157"/>
                    </a:lnTo>
                    <a:lnTo>
                      <a:pt x="23545" y="581153"/>
                    </a:lnTo>
                    <a:lnTo>
                      <a:pt x="13379" y="627225"/>
                    </a:lnTo>
                    <a:lnTo>
                      <a:pt x="6006" y="674285"/>
                    </a:lnTo>
                    <a:lnTo>
                      <a:pt x="1516" y="722241"/>
                    </a:lnTo>
                    <a:lnTo>
                      <a:pt x="0" y="771004"/>
                    </a:lnTo>
                    <a:lnTo>
                      <a:pt x="1516" y="819761"/>
                    </a:lnTo>
                    <a:lnTo>
                      <a:pt x="6006" y="867713"/>
                    </a:lnTo>
                    <a:lnTo>
                      <a:pt x="13379" y="914768"/>
                    </a:lnTo>
                    <a:lnTo>
                      <a:pt x="23545" y="960837"/>
                    </a:lnTo>
                    <a:lnTo>
                      <a:pt x="36413" y="1005830"/>
                    </a:lnTo>
                    <a:lnTo>
                      <a:pt x="51893" y="1049656"/>
                    </a:lnTo>
                    <a:lnTo>
                      <a:pt x="69895" y="1092224"/>
                    </a:lnTo>
                    <a:lnTo>
                      <a:pt x="90329" y="1133445"/>
                    </a:lnTo>
                    <a:lnTo>
                      <a:pt x="113104" y="1173227"/>
                    </a:lnTo>
                    <a:lnTo>
                      <a:pt x="138130" y="1211482"/>
                    </a:lnTo>
                    <a:lnTo>
                      <a:pt x="165316" y="1248118"/>
                    </a:lnTo>
                    <a:lnTo>
                      <a:pt x="194573" y="1283044"/>
                    </a:lnTo>
                    <a:lnTo>
                      <a:pt x="225810" y="1316172"/>
                    </a:lnTo>
                    <a:lnTo>
                      <a:pt x="258937" y="1347410"/>
                    </a:lnTo>
                    <a:lnTo>
                      <a:pt x="293864" y="1376668"/>
                    </a:lnTo>
                    <a:lnTo>
                      <a:pt x="330499" y="1403856"/>
                    </a:lnTo>
                    <a:lnTo>
                      <a:pt x="368754" y="1428883"/>
                    </a:lnTo>
                    <a:lnTo>
                      <a:pt x="408538" y="1451659"/>
                    </a:lnTo>
                    <a:lnTo>
                      <a:pt x="449759" y="1472094"/>
                    </a:lnTo>
                    <a:lnTo>
                      <a:pt x="492329" y="1490097"/>
                    </a:lnTo>
                    <a:lnTo>
                      <a:pt x="536157" y="1505579"/>
                    </a:lnTo>
                    <a:lnTo>
                      <a:pt x="581153" y="1518448"/>
                    </a:lnTo>
                    <a:lnTo>
                      <a:pt x="627225" y="1528614"/>
                    </a:lnTo>
                    <a:lnTo>
                      <a:pt x="674285" y="1535988"/>
                    </a:lnTo>
                    <a:lnTo>
                      <a:pt x="722241" y="1540479"/>
                    </a:lnTo>
                    <a:lnTo>
                      <a:pt x="771004" y="1541995"/>
                    </a:lnTo>
                    <a:lnTo>
                      <a:pt x="819762" y="1540479"/>
                    </a:lnTo>
                    <a:lnTo>
                      <a:pt x="867715" y="1535988"/>
                    </a:lnTo>
                    <a:lnTo>
                      <a:pt x="914772" y="1528614"/>
                    </a:lnTo>
                    <a:lnTo>
                      <a:pt x="960842" y="1518448"/>
                    </a:lnTo>
                    <a:lnTo>
                      <a:pt x="1005835" y="1505579"/>
                    </a:lnTo>
                    <a:lnTo>
                      <a:pt x="1049661" y="1490097"/>
                    </a:lnTo>
                    <a:lnTo>
                      <a:pt x="1092229" y="1472094"/>
                    </a:lnTo>
                    <a:lnTo>
                      <a:pt x="1097531" y="1469466"/>
                    </a:lnTo>
                    <a:lnTo>
                      <a:pt x="771004" y="1469466"/>
                    </a:lnTo>
                    <a:lnTo>
                      <a:pt x="723251" y="1467851"/>
                    </a:lnTo>
                    <a:lnTo>
                      <a:pt x="676352" y="1463077"/>
                    </a:lnTo>
                    <a:lnTo>
                      <a:pt x="630410" y="1455249"/>
                    </a:lnTo>
                    <a:lnTo>
                      <a:pt x="585531" y="1444471"/>
                    </a:lnTo>
                    <a:lnTo>
                      <a:pt x="541820" y="1430848"/>
                    </a:lnTo>
                    <a:lnTo>
                      <a:pt x="499381" y="1414486"/>
                    </a:lnTo>
                    <a:lnTo>
                      <a:pt x="458319" y="1395489"/>
                    </a:lnTo>
                    <a:lnTo>
                      <a:pt x="418739" y="1373961"/>
                    </a:lnTo>
                    <a:lnTo>
                      <a:pt x="380745" y="1350009"/>
                    </a:lnTo>
                    <a:lnTo>
                      <a:pt x="344444" y="1323736"/>
                    </a:lnTo>
                    <a:lnTo>
                      <a:pt x="309938" y="1295247"/>
                    </a:lnTo>
                    <a:lnTo>
                      <a:pt x="277334" y="1264648"/>
                    </a:lnTo>
                    <a:lnTo>
                      <a:pt x="246736" y="1232043"/>
                    </a:lnTo>
                    <a:lnTo>
                      <a:pt x="218249" y="1197538"/>
                    </a:lnTo>
                    <a:lnTo>
                      <a:pt x="191977" y="1161236"/>
                    </a:lnTo>
                    <a:lnTo>
                      <a:pt x="168026" y="1123243"/>
                    </a:lnTo>
                    <a:lnTo>
                      <a:pt x="146500" y="1083664"/>
                    </a:lnTo>
                    <a:lnTo>
                      <a:pt x="127504" y="1042603"/>
                    </a:lnTo>
                    <a:lnTo>
                      <a:pt x="111143" y="1000166"/>
                    </a:lnTo>
                    <a:lnTo>
                      <a:pt x="97521" y="956458"/>
                    </a:lnTo>
                    <a:lnTo>
                      <a:pt x="86744" y="911582"/>
                    </a:lnTo>
                    <a:lnTo>
                      <a:pt x="78917" y="865645"/>
                    </a:lnTo>
                    <a:lnTo>
                      <a:pt x="74144" y="818750"/>
                    </a:lnTo>
                    <a:lnTo>
                      <a:pt x="72529" y="771004"/>
                    </a:lnTo>
                    <a:lnTo>
                      <a:pt x="74144" y="723251"/>
                    </a:lnTo>
                    <a:lnTo>
                      <a:pt x="78917" y="676352"/>
                    </a:lnTo>
                    <a:lnTo>
                      <a:pt x="86744" y="630410"/>
                    </a:lnTo>
                    <a:lnTo>
                      <a:pt x="97521" y="585531"/>
                    </a:lnTo>
                    <a:lnTo>
                      <a:pt x="111143" y="541820"/>
                    </a:lnTo>
                    <a:lnTo>
                      <a:pt x="127504" y="499381"/>
                    </a:lnTo>
                    <a:lnTo>
                      <a:pt x="146500" y="458319"/>
                    </a:lnTo>
                    <a:lnTo>
                      <a:pt x="168026" y="418739"/>
                    </a:lnTo>
                    <a:lnTo>
                      <a:pt x="191977" y="380745"/>
                    </a:lnTo>
                    <a:lnTo>
                      <a:pt x="218249" y="344444"/>
                    </a:lnTo>
                    <a:lnTo>
                      <a:pt x="246736" y="309938"/>
                    </a:lnTo>
                    <a:lnTo>
                      <a:pt x="277334" y="277334"/>
                    </a:lnTo>
                    <a:lnTo>
                      <a:pt x="309938" y="246736"/>
                    </a:lnTo>
                    <a:lnTo>
                      <a:pt x="344444" y="218249"/>
                    </a:lnTo>
                    <a:lnTo>
                      <a:pt x="380745" y="191977"/>
                    </a:lnTo>
                    <a:lnTo>
                      <a:pt x="418739" y="168026"/>
                    </a:lnTo>
                    <a:lnTo>
                      <a:pt x="458319" y="146500"/>
                    </a:lnTo>
                    <a:lnTo>
                      <a:pt x="499381" y="127504"/>
                    </a:lnTo>
                    <a:lnTo>
                      <a:pt x="541820" y="111143"/>
                    </a:lnTo>
                    <a:lnTo>
                      <a:pt x="585531" y="97521"/>
                    </a:lnTo>
                    <a:lnTo>
                      <a:pt x="630410" y="86744"/>
                    </a:lnTo>
                    <a:lnTo>
                      <a:pt x="676352" y="78917"/>
                    </a:lnTo>
                    <a:lnTo>
                      <a:pt x="723251" y="74144"/>
                    </a:lnTo>
                    <a:lnTo>
                      <a:pt x="771004" y="72529"/>
                    </a:lnTo>
                    <a:lnTo>
                      <a:pt x="1097543" y="72529"/>
                    </a:lnTo>
                    <a:lnTo>
                      <a:pt x="1092229" y="69895"/>
                    </a:lnTo>
                    <a:lnTo>
                      <a:pt x="1049661" y="51893"/>
                    </a:lnTo>
                    <a:lnTo>
                      <a:pt x="1005835" y="36413"/>
                    </a:lnTo>
                    <a:lnTo>
                      <a:pt x="960842" y="23545"/>
                    </a:lnTo>
                    <a:lnTo>
                      <a:pt x="914772" y="13379"/>
                    </a:lnTo>
                    <a:lnTo>
                      <a:pt x="867715" y="6006"/>
                    </a:lnTo>
                    <a:lnTo>
                      <a:pt x="819762" y="1516"/>
                    </a:lnTo>
                    <a:lnTo>
                      <a:pt x="771004" y="0"/>
                    </a:lnTo>
                    <a:close/>
                  </a:path>
                  <a:path w="1542414" h="1542414">
                    <a:moveTo>
                      <a:pt x="1097543" y="72529"/>
                    </a:moveTo>
                    <a:lnTo>
                      <a:pt x="771004" y="72529"/>
                    </a:lnTo>
                    <a:lnTo>
                      <a:pt x="818752" y="74144"/>
                    </a:lnTo>
                    <a:lnTo>
                      <a:pt x="865648" y="78917"/>
                    </a:lnTo>
                    <a:lnTo>
                      <a:pt x="911586" y="86744"/>
                    </a:lnTo>
                    <a:lnTo>
                      <a:pt x="956462" y="97521"/>
                    </a:lnTo>
                    <a:lnTo>
                      <a:pt x="1000171" y="111143"/>
                    </a:lnTo>
                    <a:lnTo>
                      <a:pt x="1042609" y="127504"/>
                    </a:lnTo>
                    <a:lnTo>
                      <a:pt x="1083669" y="146500"/>
                    </a:lnTo>
                    <a:lnTo>
                      <a:pt x="1123249" y="168026"/>
                    </a:lnTo>
                    <a:lnTo>
                      <a:pt x="1161241" y="191977"/>
                    </a:lnTo>
                    <a:lnTo>
                      <a:pt x="1197543" y="218249"/>
                    </a:lnTo>
                    <a:lnTo>
                      <a:pt x="1232048" y="246736"/>
                    </a:lnTo>
                    <a:lnTo>
                      <a:pt x="1264653" y="277334"/>
                    </a:lnTo>
                    <a:lnTo>
                      <a:pt x="1295251" y="309938"/>
                    </a:lnTo>
                    <a:lnTo>
                      <a:pt x="1323739" y="344444"/>
                    </a:lnTo>
                    <a:lnTo>
                      <a:pt x="1350012" y="380745"/>
                    </a:lnTo>
                    <a:lnTo>
                      <a:pt x="1373964" y="418739"/>
                    </a:lnTo>
                    <a:lnTo>
                      <a:pt x="1395491" y="458319"/>
                    </a:lnTo>
                    <a:lnTo>
                      <a:pt x="1414488" y="499381"/>
                    </a:lnTo>
                    <a:lnTo>
                      <a:pt x="1430850" y="541820"/>
                    </a:lnTo>
                    <a:lnTo>
                      <a:pt x="1444472" y="585531"/>
                    </a:lnTo>
                    <a:lnTo>
                      <a:pt x="1455249" y="630410"/>
                    </a:lnTo>
                    <a:lnTo>
                      <a:pt x="1463077" y="676352"/>
                    </a:lnTo>
                    <a:lnTo>
                      <a:pt x="1467851" y="723251"/>
                    </a:lnTo>
                    <a:lnTo>
                      <a:pt x="1469466" y="771004"/>
                    </a:lnTo>
                    <a:lnTo>
                      <a:pt x="1467851" y="818750"/>
                    </a:lnTo>
                    <a:lnTo>
                      <a:pt x="1463077" y="865645"/>
                    </a:lnTo>
                    <a:lnTo>
                      <a:pt x="1455249" y="911582"/>
                    </a:lnTo>
                    <a:lnTo>
                      <a:pt x="1444472" y="956458"/>
                    </a:lnTo>
                    <a:lnTo>
                      <a:pt x="1430850" y="1000166"/>
                    </a:lnTo>
                    <a:lnTo>
                      <a:pt x="1414488" y="1042603"/>
                    </a:lnTo>
                    <a:lnTo>
                      <a:pt x="1395491" y="1083664"/>
                    </a:lnTo>
                    <a:lnTo>
                      <a:pt x="1373964" y="1123243"/>
                    </a:lnTo>
                    <a:lnTo>
                      <a:pt x="1350012" y="1161236"/>
                    </a:lnTo>
                    <a:lnTo>
                      <a:pt x="1323739" y="1197538"/>
                    </a:lnTo>
                    <a:lnTo>
                      <a:pt x="1295251" y="1232043"/>
                    </a:lnTo>
                    <a:lnTo>
                      <a:pt x="1264653" y="1264648"/>
                    </a:lnTo>
                    <a:lnTo>
                      <a:pt x="1232048" y="1295247"/>
                    </a:lnTo>
                    <a:lnTo>
                      <a:pt x="1197543" y="1323736"/>
                    </a:lnTo>
                    <a:lnTo>
                      <a:pt x="1161241" y="1350009"/>
                    </a:lnTo>
                    <a:lnTo>
                      <a:pt x="1123249" y="1373961"/>
                    </a:lnTo>
                    <a:lnTo>
                      <a:pt x="1083669" y="1395489"/>
                    </a:lnTo>
                    <a:lnTo>
                      <a:pt x="1042609" y="1414486"/>
                    </a:lnTo>
                    <a:lnTo>
                      <a:pt x="1000171" y="1430848"/>
                    </a:lnTo>
                    <a:lnTo>
                      <a:pt x="956462" y="1444471"/>
                    </a:lnTo>
                    <a:lnTo>
                      <a:pt x="911586" y="1455249"/>
                    </a:lnTo>
                    <a:lnTo>
                      <a:pt x="865648" y="1463077"/>
                    </a:lnTo>
                    <a:lnTo>
                      <a:pt x="818752" y="1467851"/>
                    </a:lnTo>
                    <a:lnTo>
                      <a:pt x="771004" y="1469466"/>
                    </a:lnTo>
                    <a:lnTo>
                      <a:pt x="1097531" y="1469466"/>
                    </a:lnTo>
                    <a:lnTo>
                      <a:pt x="1133450" y="1451659"/>
                    </a:lnTo>
                    <a:lnTo>
                      <a:pt x="1173233" y="1428883"/>
                    </a:lnTo>
                    <a:lnTo>
                      <a:pt x="1211487" y="1403856"/>
                    </a:lnTo>
                    <a:lnTo>
                      <a:pt x="1248123" y="1376668"/>
                    </a:lnTo>
                    <a:lnTo>
                      <a:pt x="1283049" y="1347410"/>
                    </a:lnTo>
                    <a:lnTo>
                      <a:pt x="1316177" y="1316172"/>
                    </a:lnTo>
                    <a:lnTo>
                      <a:pt x="1347414" y="1283044"/>
                    </a:lnTo>
                    <a:lnTo>
                      <a:pt x="1376672" y="1248118"/>
                    </a:lnTo>
                    <a:lnTo>
                      <a:pt x="1403859" y="1211482"/>
                    </a:lnTo>
                    <a:lnTo>
                      <a:pt x="1428886" y="1173227"/>
                    </a:lnTo>
                    <a:lnTo>
                      <a:pt x="1451661" y="1133445"/>
                    </a:lnTo>
                    <a:lnTo>
                      <a:pt x="1472096" y="1092224"/>
                    </a:lnTo>
                    <a:lnTo>
                      <a:pt x="1490099" y="1049656"/>
                    </a:lnTo>
                    <a:lnTo>
                      <a:pt x="1505580" y="1005830"/>
                    </a:lnTo>
                    <a:lnTo>
                      <a:pt x="1518449" y="960837"/>
                    </a:lnTo>
                    <a:lnTo>
                      <a:pt x="1528615" y="914768"/>
                    </a:lnTo>
                    <a:lnTo>
                      <a:pt x="1535988" y="867713"/>
                    </a:lnTo>
                    <a:lnTo>
                      <a:pt x="1540479" y="819761"/>
                    </a:lnTo>
                    <a:lnTo>
                      <a:pt x="1541995" y="771004"/>
                    </a:lnTo>
                    <a:lnTo>
                      <a:pt x="1540479" y="722241"/>
                    </a:lnTo>
                    <a:lnTo>
                      <a:pt x="1535988" y="674285"/>
                    </a:lnTo>
                    <a:lnTo>
                      <a:pt x="1528615" y="627225"/>
                    </a:lnTo>
                    <a:lnTo>
                      <a:pt x="1518449" y="581153"/>
                    </a:lnTo>
                    <a:lnTo>
                      <a:pt x="1505580" y="536157"/>
                    </a:lnTo>
                    <a:lnTo>
                      <a:pt x="1490099" y="492329"/>
                    </a:lnTo>
                    <a:lnTo>
                      <a:pt x="1472096" y="449759"/>
                    </a:lnTo>
                    <a:lnTo>
                      <a:pt x="1451661" y="408538"/>
                    </a:lnTo>
                    <a:lnTo>
                      <a:pt x="1428886" y="368754"/>
                    </a:lnTo>
                    <a:lnTo>
                      <a:pt x="1403859" y="330499"/>
                    </a:lnTo>
                    <a:lnTo>
                      <a:pt x="1376672" y="293864"/>
                    </a:lnTo>
                    <a:lnTo>
                      <a:pt x="1347414" y="258937"/>
                    </a:lnTo>
                    <a:lnTo>
                      <a:pt x="1316177" y="225810"/>
                    </a:lnTo>
                    <a:lnTo>
                      <a:pt x="1283049" y="194573"/>
                    </a:lnTo>
                    <a:lnTo>
                      <a:pt x="1248123" y="165316"/>
                    </a:lnTo>
                    <a:lnTo>
                      <a:pt x="1211487" y="138130"/>
                    </a:lnTo>
                    <a:lnTo>
                      <a:pt x="1173233" y="113104"/>
                    </a:lnTo>
                    <a:lnTo>
                      <a:pt x="1133450" y="90329"/>
                    </a:lnTo>
                    <a:lnTo>
                      <a:pt x="1097543" y="72529"/>
                    </a:lnTo>
                    <a:close/>
                  </a:path>
                </a:pathLst>
              </a:custGeom>
              <a:solidFill>
                <a:srgbClr val="8DC63F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grpSp>
            <p:nvGrpSpPr>
              <p:cNvPr id="125" name="Группа 124"/>
              <p:cNvGrpSpPr/>
              <p:nvPr/>
            </p:nvGrpSpPr>
            <p:grpSpPr>
              <a:xfrm>
                <a:off x="2336509" y="2513116"/>
                <a:ext cx="1080959" cy="964213"/>
                <a:chOff x="2336509" y="2513116"/>
                <a:chExt cx="1080959" cy="964213"/>
              </a:xfrm>
            </p:grpSpPr>
            <p:sp>
              <p:nvSpPr>
                <p:cNvPr id="126" name="object 58"/>
                <p:cNvSpPr/>
                <p:nvPr/>
              </p:nvSpPr>
              <p:spPr>
                <a:xfrm>
                  <a:off x="2742117" y="2973854"/>
                  <a:ext cx="54553" cy="135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10" h="135889">
                      <a:moveTo>
                        <a:pt x="27203" y="0"/>
                      </a:moveTo>
                      <a:lnTo>
                        <a:pt x="16619" y="2137"/>
                      </a:lnTo>
                      <a:lnTo>
                        <a:pt x="7972" y="7967"/>
                      </a:lnTo>
                      <a:lnTo>
                        <a:pt x="2139" y="16614"/>
                      </a:lnTo>
                      <a:lnTo>
                        <a:pt x="0" y="27203"/>
                      </a:lnTo>
                      <a:lnTo>
                        <a:pt x="0" y="108153"/>
                      </a:lnTo>
                      <a:lnTo>
                        <a:pt x="2139" y="118742"/>
                      </a:lnTo>
                      <a:lnTo>
                        <a:pt x="7972" y="127388"/>
                      </a:lnTo>
                      <a:lnTo>
                        <a:pt x="16619" y="133218"/>
                      </a:lnTo>
                      <a:lnTo>
                        <a:pt x="27203" y="135356"/>
                      </a:lnTo>
                      <a:lnTo>
                        <a:pt x="37786" y="133218"/>
                      </a:lnTo>
                      <a:lnTo>
                        <a:pt x="46434" y="127388"/>
                      </a:lnTo>
                      <a:lnTo>
                        <a:pt x="52267" y="118742"/>
                      </a:lnTo>
                      <a:lnTo>
                        <a:pt x="54406" y="108153"/>
                      </a:lnTo>
                      <a:lnTo>
                        <a:pt x="54406" y="27203"/>
                      </a:lnTo>
                      <a:lnTo>
                        <a:pt x="52267" y="16614"/>
                      </a:lnTo>
                      <a:lnTo>
                        <a:pt x="46434" y="7967"/>
                      </a:lnTo>
                      <a:lnTo>
                        <a:pt x="37786" y="2137"/>
                      </a:lnTo>
                      <a:lnTo>
                        <a:pt x="2720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27" name="object 59"/>
                <p:cNvSpPr/>
                <p:nvPr/>
              </p:nvSpPr>
              <p:spPr>
                <a:xfrm>
                  <a:off x="2397483" y="2973854"/>
                  <a:ext cx="54553" cy="135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10" h="135889">
                      <a:moveTo>
                        <a:pt x="27203" y="0"/>
                      </a:moveTo>
                      <a:lnTo>
                        <a:pt x="16619" y="2137"/>
                      </a:lnTo>
                      <a:lnTo>
                        <a:pt x="7972" y="7967"/>
                      </a:lnTo>
                      <a:lnTo>
                        <a:pt x="2139" y="16614"/>
                      </a:lnTo>
                      <a:lnTo>
                        <a:pt x="0" y="27203"/>
                      </a:lnTo>
                      <a:lnTo>
                        <a:pt x="0" y="108153"/>
                      </a:lnTo>
                      <a:lnTo>
                        <a:pt x="2139" y="118742"/>
                      </a:lnTo>
                      <a:lnTo>
                        <a:pt x="7972" y="127388"/>
                      </a:lnTo>
                      <a:lnTo>
                        <a:pt x="16619" y="133218"/>
                      </a:lnTo>
                      <a:lnTo>
                        <a:pt x="27203" y="135356"/>
                      </a:lnTo>
                      <a:lnTo>
                        <a:pt x="37786" y="133218"/>
                      </a:lnTo>
                      <a:lnTo>
                        <a:pt x="46434" y="127388"/>
                      </a:lnTo>
                      <a:lnTo>
                        <a:pt x="52267" y="118742"/>
                      </a:lnTo>
                      <a:lnTo>
                        <a:pt x="54406" y="108153"/>
                      </a:lnTo>
                      <a:lnTo>
                        <a:pt x="54406" y="27203"/>
                      </a:lnTo>
                      <a:lnTo>
                        <a:pt x="52267" y="16614"/>
                      </a:lnTo>
                      <a:lnTo>
                        <a:pt x="46434" y="7967"/>
                      </a:lnTo>
                      <a:lnTo>
                        <a:pt x="37786" y="2137"/>
                      </a:lnTo>
                      <a:lnTo>
                        <a:pt x="2720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28" name="object 60"/>
                <p:cNvSpPr/>
                <p:nvPr/>
              </p:nvSpPr>
              <p:spPr>
                <a:xfrm>
                  <a:off x="2336509" y="2667203"/>
                  <a:ext cx="521423" cy="2772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1969" h="277494">
                      <a:moveTo>
                        <a:pt x="339522" y="64760"/>
                      </a:moveTo>
                      <a:lnTo>
                        <a:pt x="260719" y="64760"/>
                      </a:lnTo>
                      <a:lnTo>
                        <a:pt x="480785" y="274704"/>
                      </a:lnTo>
                      <a:lnTo>
                        <a:pt x="487516" y="277180"/>
                      </a:lnTo>
                      <a:lnTo>
                        <a:pt x="501473" y="277180"/>
                      </a:lnTo>
                      <a:lnTo>
                        <a:pt x="508623" y="274348"/>
                      </a:lnTo>
                      <a:lnTo>
                        <a:pt x="513970" y="268747"/>
                      </a:lnTo>
                      <a:lnTo>
                        <a:pt x="519723" y="259612"/>
                      </a:lnTo>
                      <a:lnTo>
                        <a:pt x="521471" y="249334"/>
                      </a:lnTo>
                      <a:lnTo>
                        <a:pt x="519240" y="239149"/>
                      </a:lnTo>
                      <a:lnTo>
                        <a:pt x="513056" y="230292"/>
                      </a:lnTo>
                      <a:lnTo>
                        <a:pt x="339522" y="64760"/>
                      </a:lnTo>
                      <a:close/>
                    </a:path>
                    <a:path w="521969" h="277494">
                      <a:moveTo>
                        <a:pt x="260715" y="0"/>
                      </a:moveTo>
                      <a:lnTo>
                        <a:pt x="8421" y="230292"/>
                      </a:lnTo>
                      <a:lnTo>
                        <a:pt x="0" y="249334"/>
                      </a:lnTo>
                      <a:lnTo>
                        <a:pt x="1747" y="259612"/>
                      </a:lnTo>
                      <a:lnTo>
                        <a:pt x="7494" y="268747"/>
                      </a:lnTo>
                      <a:lnTo>
                        <a:pt x="16332" y="274922"/>
                      </a:lnTo>
                      <a:lnTo>
                        <a:pt x="26514" y="277155"/>
                      </a:lnTo>
                      <a:lnTo>
                        <a:pt x="36803" y="275416"/>
                      </a:lnTo>
                      <a:lnTo>
                        <a:pt x="45962" y="269674"/>
                      </a:lnTo>
                      <a:lnTo>
                        <a:pt x="260719" y="64760"/>
                      </a:lnTo>
                      <a:lnTo>
                        <a:pt x="339522" y="64760"/>
                      </a:lnTo>
                      <a:lnTo>
                        <a:pt x="279490" y="7496"/>
                      </a:lnTo>
                      <a:lnTo>
                        <a:pt x="270672" y="1874"/>
                      </a:lnTo>
                      <a:lnTo>
                        <a:pt x="2607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29" name="object 61"/>
                <p:cNvSpPr/>
                <p:nvPr/>
              </p:nvSpPr>
              <p:spPr>
                <a:xfrm>
                  <a:off x="2742104" y="2513116"/>
                  <a:ext cx="484632" cy="596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139" h="596900">
                      <a:moveTo>
                        <a:pt x="485063" y="54406"/>
                      </a:moveTo>
                      <a:lnTo>
                        <a:pt x="430656" y="54406"/>
                      </a:lnTo>
                      <a:lnTo>
                        <a:pt x="430656" y="569379"/>
                      </a:lnTo>
                      <a:lnTo>
                        <a:pt x="432796" y="579967"/>
                      </a:lnTo>
                      <a:lnTo>
                        <a:pt x="438629" y="588614"/>
                      </a:lnTo>
                      <a:lnTo>
                        <a:pt x="447276" y="594444"/>
                      </a:lnTo>
                      <a:lnTo>
                        <a:pt x="457860" y="596582"/>
                      </a:lnTo>
                      <a:lnTo>
                        <a:pt x="468443" y="594444"/>
                      </a:lnTo>
                      <a:lnTo>
                        <a:pt x="477091" y="588614"/>
                      </a:lnTo>
                      <a:lnTo>
                        <a:pt x="482924" y="579967"/>
                      </a:lnTo>
                      <a:lnTo>
                        <a:pt x="485063" y="569379"/>
                      </a:lnTo>
                      <a:lnTo>
                        <a:pt x="485063" y="54406"/>
                      </a:lnTo>
                      <a:close/>
                    </a:path>
                    <a:path w="485139" h="596900">
                      <a:moveTo>
                        <a:pt x="457860" y="0"/>
                      </a:moveTo>
                      <a:lnTo>
                        <a:pt x="27203" y="0"/>
                      </a:lnTo>
                      <a:lnTo>
                        <a:pt x="16619" y="2139"/>
                      </a:lnTo>
                      <a:lnTo>
                        <a:pt x="7972" y="7972"/>
                      </a:lnTo>
                      <a:lnTo>
                        <a:pt x="2139" y="16619"/>
                      </a:lnTo>
                      <a:lnTo>
                        <a:pt x="0" y="27203"/>
                      </a:lnTo>
                      <a:lnTo>
                        <a:pt x="0" y="181444"/>
                      </a:lnTo>
                      <a:lnTo>
                        <a:pt x="2139" y="192026"/>
                      </a:lnTo>
                      <a:lnTo>
                        <a:pt x="7972" y="200669"/>
                      </a:lnTo>
                      <a:lnTo>
                        <a:pt x="16619" y="206498"/>
                      </a:lnTo>
                      <a:lnTo>
                        <a:pt x="27203" y="208635"/>
                      </a:lnTo>
                      <a:lnTo>
                        <a:pt x="37786" y="206498"/>
                      </a:lnTo>
                      <a:lnTo>
                        <a:pt x="46434" y="200669"/>
                      </a:lnTo>
                      <a:lnTo>
                        <a:pt x="52267" y="192026"/>
                      </a:lnTo>
                      <a:lnTo>
                        <a:pt x="54406" y="181444"/>
                      </a:lnTo>
                      <a:lnTo>
                        <a:pt x="54406" y="54406"/>
                      </a:lnTo>
                      <a:lnTo>
                        <a:pt x="485063" y="54406"/>
                      </a:lnTo>
                      <a:lnTo>
                        <a:pt x="485063" y="27203"/>
                      </a:lnTo>
                      <a:lnTo>
                        <a:pt x="482924" y="16619"/>
                      </a:lnTo>
                      <a:lnTo>
                        <a:pt x="477091" y="7972"/>
                      </a:lnTo>
                      <a:lnTo>
                        <a:pt x="468443" y="2139"/>
                      </a:lnTo>
                      <a:lnTo>
                        <a:pt x="4578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30" name="object 62"/>
                <p:cNvSpPr/>
                <p:nvPr/>
              </p:nvSpPr>
              <p:spPr>
                <a:xfrm>
                  <a:off x="2957207" y="2923717"/>
                  <a:ext cx="54553" cy="185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10" h="186055">
                      <a:moveTo>
                        <a:pt x="27203" y="0"/>
                      </a:moveTo>
                      <a:lnTo>
                        <a:pt x="16619" y="2139"/>
                      </a:lnTo>
                      <a:lnTo>
                        <a:pt x="7972" y="7972"/>
                      </a:lnTo>
                      <a:lnTo>
                        <a:pt x="2139" y="16619"/>
                      </a:lnTo>
                      <a:lnTo>
                        <a:pt x="0" y="27203"/>
                      </a:lnTo>
                      <a:lnTo>
                        <a:pt x="0" y="158343"/>
                      </a:lnTo>
                      <a:lnTo>
                        <a:pt x="2139" y="168932"/>
                      </a:lnTo>
                      <a:lnTo>
                        <a:pt x="7972" y="177579"/>
                      </a:lnTo>
                      <a:lnTo>
                        <a:pt x="16619" y="183409"/>
                      </a:lnTo>
                      <a:lnTo>
                        <a:pt x="27203" y="185547"/>
                      </a:lnTo>
                      <a:lnTo>
                        <a:pt x="37786" y="183409"/>
                      </a:lnTo>
                      <a:lnTo>
                        <a:pt x="46434" y="177579"/>
                      </a:lnTo>
                      <a:lnTo>
                        <a:pt x="52267" y="168932"/>
                      </a:lnTo>
                      <a:lnTo>
                        <a:pt x="54406" y="158343"/>
                      </a:lnTo>
                      <a:lnTo>
                        <a:pt x="54406" y="27203"/>
                      </a:lnTo>
                      <a:lnTo>
                        <a:pt x="52267" y="16619"/>
                      </a:lnTo>
                      <a:lnTo>
                        <a:pt x="46434" y="7972"/>
                      </a:lnTo>
                      <a:lnTo>
                        <a:pt x="37786" y="2139"/>
                      </a:lnTo>
                      <a:lnTo>
                        <a:pt x="2720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31" name="object 63"/>
                <p:cNvSpPr/>
                <p:nvPr/>
              </p:nvSpPr>
              <p:spPr>
                <a:xfrm>
                  <a:off x="2569780" y="2923717"/>
                  <a:ext cx="54553" cy="1858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10" h="186055">
                      <a:moveTo>
                        <a:pt x="27203" y="0"/>
                      </a:moveTo>
                      <a:lnTo>
                        <a:pt x="16619" y="2139"/>
                      </a:lnTo>
                      <a:lnTo>
                        <a:pt x="7972" y="7972"/>
                      </a:lnTo>
                      <a:lnTo>
                        <a:pt x="2139" y="16619"/>
                      </a:lnTo>
                      <a:lnTo>
                        <a:pt x="0" y="27203"/>
                      </a:lnTo>
                      <a:lnTo>
                        <a:pt x="0" y="158343"/>
                      </a:lnTo>
                      <a:lnTo>
                        <a:pt x="2139" y="168932"/>
                      </a:lnTo>
                      <a:lnTo>
                        <a:pt x="7972" y="177579"/>
                      </a:lnTo>
                      <a:lnTo>
                        <a:pt x="16619" y="183409"/>
                      </a:lnTo>
                      <a:lnTo>
                        <a:pt x="27203" y="185547"/>
                      </a:lnTo>
                      <a:lnTo>
                        <a:pt x="37786" y="183409"/>
                      </a:lnTo>
                      <a:lnTo>
                        <a:pt x="46434" y="177579"/>
                      </a:lnTo>
                      <a:lnTo>
                        <a:pt x="52267" y="168932"/>
                      </a:lnTo>
                      <a:lnTo>
                        <a:pt x="54406" y="158343"/>
                      </a:lnTo>
                      <a:lnTo>
                        <a:pt x="54406" y="27203"/>
                      </a:lnTo>
                      <a:lnTo>
                        <a:pt x="52267" y="16619"/>
                      </a:lnTo>
                      <a:lnTo>
                        <a:pt x="46434" y="7972"/>
                      </a:lnTo>
                      <a:lnTo>
                        <a:pt x="37786" y="2139"/>
                      </a:lnTo>
                      <a:lnTo>
                        <a:pt x="2720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33" name="object 64"/>
                <p:cNvSpPr/>
                <p:nvPr/>
              </p:nvSpPr>
              <p:spPr>
                <a:xfrm>
                  <a:off x="3172323" y="2706040"/>
                  <a:ext cx="244853" cy="403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110" h="403860">
                      <a:moveTo>
                        <a:pt x="217589" y="0"/>
                      </a:moveTo>
                      <a:lnTo>
                        <a:pt x="27190" y="0"/>
                      </a:lnTo>
                      <a:lnTo>
                        <a:pt x="16609" y="2137"/>
                      </a:lnTo>
                      <a:lnTo>
                        <a:pt x="7966" y="7967"/>
                      </a:lnTo>
                      <a:lnTo>
                        <a:pt x="2137" y="16614"/>
                      </a:lnTo>
                      <a:lnTo>
                        <a:pt x="0" y="27203"/>
                      </a:lnTo>
                      <a:lnTo>
                        <a:pt x="2137" y="37784"/>
                      </a:lnTo>
                      <a:lnTo>
                        <a:pt x="7966" y="46428"/>
                      </a:lnTo>
                      <a:lnTo>
                        <a:pt x="16609" y="52256"/>
                      </a:lnTo>
                      <a:lnTo>
                        <a:pt x="27190" y="54394"/>
                      </a:lnTo>
                      <a:lnTo>
                        <a:pt x="190385" y="54394"/>
                      </a:lnTo>
                      <a:lnTo>
                        <a:pt x="190385" y="376250"/>
                      </a:lnTo>
                      <a:lnTo>
                        <a:pt x="192525" y="386839"/>
                      </a:lnTo>
                      <a:lnTo>
                        <a:pt x="198358" y="395485"/>
                      </a:lnTo>
                      <a:lnTo>
                        <a:pt x="207005" y="401315"/>
                      </a:lnTo>
                      <a:lnTo>
                        <a:pt x="217589" y="403453"/>
                      </a:lnTo>
                      <a:lnTo>
                        <a:pt x="228172" y="401315"/>
                      </a:lnTo>
                      <a:lnTo>
                        <a:pt x="236820" y="395485"/>
                      </a:lnTo>
                      <a:lnTo>
                        <a:pt x="242652" y="386839"/>
                      </a:lnTo>
                      <a:lnTo>
                        <a:pt x="244792" y="376250"/>
                      </a:lnTo>
                      <a:lnTo>
                        <a:pt x="244792" y="27203"/>
                      </a:lnTo>
                      <a:lnTo>
                        <a:pt x="242652" y="16614"/>
                      </a:lnTo>
                      <a:lnTo>
                        <a:pt x="236820" y="7967"/>
                      </a:lnTo>
                      <a:lnTo>
                        <a:pt x="228172" y="2137"/>
                      </a:lnTo>
                      <a:lnTo>
                        <a:pt x="21758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34" name="object 65"/>
                <p:cNvSpPr/>
                <p:nvPr/>
              </p:nvSpPr>
              <p:spPr>
                <a:xfrm>
                  <a:off x="2378427" y="3205620"/>
                  <a:ext cx="1039041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0129">
                      <a:moveTo>
                        <a:pt x="0" y="0"/>
                      </a:moveTo>
                      <a:lnTo>
                        <a:pt x="1039520" y="0"/>
                      </a:lnTo>
                    </a:path>
                  </a:pathLst>
                </a:custGeom>
                <a:ln w="5439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36" name="object 66"/>
                <p:cNvSpPr/>
                <p:nvPr/>
              </p:nvSpPr>
              <p:spPr>
                <a:xfrm>
                  <a:off x="2417553" y="3314300"/>
                  <a:ext cx="90710" cy="545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805" h="54610">
                      <a:moveTo>
                        <a:pt x="63461" y="0"/>
                      </a:moveTo>
                      <a:lnTo>
                        <a:pt x="27190" y="0"/>
                      </a:lnTo>
                      <a:lnTo>
                        <a:pt x="16609" y="2137"/>
                      </a:lnTo>
                      <a:lnTo>
                        <a:pt x="7966" y="7966"/>
                      </a:lnTo>
                      <a:lnTo>
                        <a:pt x="2137" y="16609"/>
                      </a:lnTo>
                      <a:lnTo>
                        <a:pt x="0" y="27190"/>
                      </a:lnTo>
                      <a:lnTo>
                        <a:pt x="2137" y="37779"/>
                      </a:lnTo>
                      <a:lnTo>
                        <a:pt x="7966" y="46426"/>
                      </a:lnTo>
                      <a:lnTo>
                        <a:pt x="16609" y="52256"/>
                      </a:lnTo>
                      <a:lnTo>
                        <a:pt x="27190" y="54394"/>
                      </a:lnTo>
                      <a:lnTo>
                        <a:pt x="63461" y="54394"/>
                      </a:lnTo>
                      <a:lnTo>
                        <a:pt x="74045" y="52256"/>
                      </a:lnTo>
                      <a:lnTo>
                        <a:pt x="82692" y="46426"/>
                      </a:lnTo>
                      <a:lnTo>
                        <a:pt x="88525" y="37779"/>
                      </a:lnTo>
                      <a:lnTo>
                        <a:pt x="90665" y="27190"/>
                      </a:lnTo>
                      <a:lnTo>
                        <a:pt x="88525" y="16609"/>
                      </a:lnTo>
                      <a:lnTo>
                        <a:pt x="82692" y="7966"/>
                      </a:lnTo>
                      <a:lnTo>
                        <a:pt x="74045" y="2137"/>
                      </a:lnTo>
                      <a:lnTo>
                        <a:pt x="634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40" name="object 67"/>
                <p:cNvSpPr/>
                <p:nvPr/>
              </p:nvSpPr>
              <p:spPr>
                <a:xfrm>
                  <a:off x="2605316" y="3314300"/>
                  <a:ext cx="584857" cy="545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5469" h="54610">
                      <a:moveTo>
                        <a:pt x="558076" y="0"/>
                      </a:moveTo>
                      <a:lnTo>
                        <a:pt x="482218" y="0"/>
                      </a:lnTo>
                      <a:lnTo>
                        <a:pt x="471630" y="2137"/>
                      </a:lnTo>
                      <a:lnTo>
                        <a:pt x="462983" y="7966"/>
                      </a:lnTo>
                      <a:lnTo>
                        <a:pt x="457153" y="16609"/>
                      </a:lnTo>
                      <a:lnTo>
                        <a:pt x="455015" y="27190"/>
                      </a:lnTo>
                      <a:lnTo>
                        <a:pt x="457153" y="37779"/>
                      </a:lnTo>
                      <a:lnTo>
                        <a:pt x="462983" y="46426"/>
                      </a:lnTo>
                      <a:lnTo>
                        <a:pt x="471630" y="52256"/>
                      </a:lnTo>
                      <a:lnTo>
                        <a:pt x="482218" y="54394"/>
                      </a:lnTo>
                      <a:lnTo>
                        <a:pt x="558076" y="54394"/>
                      </a:lnTo>
                      <a:lnTo>
                        <a:pt x="568659" y="52256"/>
                      </a:lnTo>
                      <a:lnTo>
                        <a:pt x="577307" y="46426"/>
                      </a:lnTo>
                      <a:lnTo>
                        <a:pt x="583139" y="37779"/>
                      </a:lnTo>
                      <a:lnTo>
                        <a:pt x="585279" y="27190"/>
                      </a:lnTo>
                      <a:lnTo>
                        <a:pt x="583139" y="16609"/>
                      </a:lnTo>
                      <a:lnTo>
                        <a:pt x="577307" y="7966"/>
                      </a:lnTo>
                      <a:lnTo>
                        <a:pt x="568659" y="2137"/>
                      </a:lnTo>
                      <a:lnTo>
                        <a:pt x="558076" y="0"/>
                      </a:lnTo>
                      <a:close/>
                    </a:path>
                    <a:path w="585469" h="54610">
                      <a:moveTo>
                        <a:pt x="330568" y="0"/>
                      </a:moveTo>
                      <a:lnTo>
                        <a:pt x="254698" y="0"/>
                      </a:lnTo>
                      <a:lnTo>
                        <a:pt x="244117" y="2137"/>
                      </a:lnTo>
                      <a:lnTo>
                        <a:pt x="235473" y="7966"/>
                      </a:lnTo>
                      <a:lnTo>
                        <a:pt x="229645" y="16609"/>
                      </a:lnTo>
                      <a:lnTo>
                        <a:pt x="227507" y="27190"/>
                      </a:lnTo>
                      <a:lnTo>
                        <a:pt x="229645" y="37779"/>
                      </a:lnTo>
                      <a:lnTo>
                        <a:pt x="235473" y="46426"/>
                      </a:lnTo>
                      <a:lnTo>
                        <a:pt x="244117" y="52256"/>
                      </a:lnTo>
                      <a:lnTo>
                        <a:pt x="254698" y="54394"/>
                      </a:lnTo>
                      <a:lnTo>
                        <a:pt x="330568" y="54394"/>
                      </a:lnTo>
                      <a:lnTo>
                        <a:pt x="341149" y="52256"/>
                      </a:lnTo>
                      <a:lnTo>
                        <a:pt x="349792" y="46426"/>
                      </a:lnTo>
                      <a:lnTo>
                        <a:pt x="355621" y="37779"/>
                      </a:lnTo>
                      <a:lnTo>
                        <a:pt x="357758" y="27190"/>
                      </a:lnTo>
                      <a:lnTo>
                        <a:pt x="355621" y="16609"/>
                      </a:lnTo>
                      <a:lnTo>
                        <a:pt x="349792" y="7966"/>
                      </a:lnTo>
                      <a:lnTo>
                        <a:pt x="341149" y="2137"/>
                      </a:lnTo>
                      <a:lnTo>
                        <a:pt x="330568" y="0"/>
                      </a:lnTo>
                      <a:close/>
                    </a:path>
                    <a:path w="585469" h="54610">
                      <a:moveTo>
                        <a:pt x="103022" y="0"/>
                      </a:moveTo>
                      <a:lnTo>
                        <a:pt x="27190" y="0"/>
                      </a:lnTo>
                      <a:lnTo>
                        <a:pt x="16609" y="2137"/>
                      </a:lnTo>
                      <a:lnTo>
                        <a:pt x="7966" y="7966"/>
                      </a:lnTo>
                      <a:lnTo>
                        <a:pt x="2137" y="16609"/>
                      </a:lnTo>
                      <a:lnTo>
                        <a:pt x="0" y="27190"/>
                      </a:lnTo>
                      <a:lnTo>
                        <a:pt x="2137" y="37779"/>
                      </a:lnTo>
                      <a:lnTo>
                        <a:pt x="7966" y="46426"/>
                      </a:lnTo>
                      <a:lnTo>
                        <a:pt x="16609" y="52256"/>
                      </a:lnTo>
                      <a:lnTo>
                        <a:pt x="27190" y="54394"/>
                      </a:lnTo>
                      <a:lnTo>
                        <a:pt x="103022" y="54394"/>
                      </a:lnTo>
                      <a:lnTo>
                        <a:pt x="113603" y="52256"/>
                      </a:lnTo>
                      <a:lnTo>
                        <a:pt x="122247" y="46426"/>
                      </a:lnTo>
                      <a:lnTo>
                        <a:pt x="128075" y="37779"/>
                      </a:lnTo>
                      <a:lnTo>
                        <a:pt x="130213" y="27190"/>
                      </a:lnTo>
                      <a:lnTo>
                        <a:pt x="128075" y="16609"/>
                      </a:lnTo>
                      <a:lnTo>
                        <a:pt x="122247" y="7966"/>
                      </a:lnTo>
                      <a:lnTo>
                        <a:pt x="113603" y="2137"/>
                      </a:lnTo>
                      <a:lnTo>
                        <a:pt x="10302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41" name="object 68"/>
                <p:cNvSpPr/>
                <p:nvPr/>
              </p:nvSpPr>
              <p:spPr>
                <a:xfrm>
                  <a:off x="3287162" y="3314300"/>
                  <a:ext cx="90710" cy="545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804" h="54610">
                      <a:moveTo>
                        <a:pt x="63461" y="0"/>
                      </a:moveTo>
                      <a:lnTo>
                        <a:pt x="27190" y="0"/>
                      </a:lnTo>
                      <a:lnTo>
                        <a:pt x="16609" y="2137"/>
                      </a:lnTo>
                      <a:lnTo>
                        <a:pt x="7966" y="7966"/>
                      </a:lnTo>
                      <a:lnTo>
                        <a:pt x="2137" y="16609"/>
                      </a:lnTo>
                      <a:lnTo>
                        <a:pt x="0" y="27190"/>
                      </a:lnTo>
                      <a:lnTo>
                        <a:pt x="2137" y="37779"/>
                      </a:lnTo>
                      <a:lnTo>
                        <a:pt x="7966" y="46426"/>
                      </a:lnTo>
                      <a:lnTo>
                        <a:pt x="16609" y="52256"/>
                      </a:lnTo>
                      <a:lnTo>
                        <a:pt x="27190" y="54394"/>
                      </a:lnTo>
                      <a:lnTo>
                        <a:pt x="63461" y="54394"/>
                      </a:lnTo>
                      <a:lnTo>
                        <a:pt x="74045" y="52256"/>
                      </a:lnTo>
                      <a:lnTo>
                        <a:pt x="82692" y="46426"/>
                      </a:lnTo>
                      <a:lnTo>
                        <a:pt x="88525" y="37779"/>
                      </a:lnTo>
                      <a:lnTo>
                        <a:pt x="90665" y="27190"/>
                      </a:lnTo>
                      <a:lnTo>
                        <a:pt x="88525" y="16609"/>
                      </a:lnTo>
                      <a:lnTo>
                        <a:pt x="82692" y="7966"/>
                      </a:lnTo>
                      <a:lnTo>
                        <a:pt x="74045" y="2137"/>
                      </a:lnTo>
                      <a:lnTo>
                        <a:pt x="634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  <p:sp>
              <p:nvSpPr>
                <p:cNvPr id="142" name="object 69"/>
                <p:cNvSpPr/>
                <p:nvPr/>
              </p:nvSpPr>
              <p:spPr>
                <a:xfrm>
                  <a:off x="2496172" y="3477329"/>
                  <a:ext cx="803068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3910">
                      <a:moveTo>
                        <a:pt x="0" y="0"/>
                      </a:moveTo>
                      <a:lnTo>
                        <a:pt x="803795" y="0"/>
                      </a:lnTo>
                    </a:path>
                  </a:pathLst>
                </a:custGeom>
                <a:ln w="54394">
                  <a:solidFill>
                    <a:srgbClr val="00000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sz="1300"/>
                </a:p>
              </p:txBody>
            </p:sp>
          </p:grpSp>
        </p:grpSp>
      </p:grpSp>
      <p:grpSp>
        <p:nvGrpSpPr>
          <p:cNvPr id="87" name="Группа 86"/>
          <p:cNvGrpSpPr/>
          <p:nvPr/>
        </p:nvGrpSpPr>
        <p:grpSpPr>
          <a:xfrm>
            <a:off x="7065133" y="4978209"/>
            <a:ext cx="1920166" cy="433000"/>
            <a:chOff x="7093735" y="1704884"/>
            <a:chExt cx="1920166" cy="433000"/>
          </a:xfrm>
        </p:grpSpPr>
        <p:sp>
          <p:nvSpPr>
            <p:cNvPr id="196" name="object 19"/>
            <p:cNvSpPr txBox="1"/>
            <p:nvPr/>
          </p:nvSpPr>
          <p:spPr>
            <a:xfrm>
              <a:off x="7691822" y="1704884"/>
              <a:ext cx="1322079" cy="25373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ru-RU"/>
              </a:defPPr>
              <a:lvl1pPr>
                <a:defRPr sz="1300"/>
              </a:lvl1pPr>
            </a:lstStyle>
            <a:p>
              <a:r>
                <a:rPr sz="1100" dirty="0">
                  <a:sym typeface="Tahoma" panose="020B0604030504040204" pitchFamily="34" charset="0"/>
                </a:rPr>
                <a:t>Общественно-деловая  инфраструктура</a:t>
              </a:r>
            </a:p>
          </p:txBody>
        </p:sp>
        <p:grpSp>
          <p:nvGrpSpPr>
            <p:cNvPr id="197" name="Группа 196"/>
            <p:cNvGrpSpPr/>
            <p:nvPr/>
          </p:nvGrpSpPr>
          <p:grpSpPr>
            <a:xfrm>
              <a:off x="7093735" y="1777884"/>
              <a:ext cx="360000" cy="360000"/>
              <a:chOff x="2132990" y="5731497"/>
              <a:chExt cx="1540800" cy="1540800"/>
            </a:xfrm>
          </p:grpSpPr>
          <p:sp>
            <p:nvSpPr>
              <p:cNvPr id="200" name="object 38"/>
              <p:cNvSpPr/>
              <p:nvPr/>
            </p:nvSpPr>
            <p:spPr>
              <a:xfrm>
                <a:off x="2132990" y="5731497"/>
                <a:ext cx="1540800" cy="1540787"/>
              </a:xfrm>
              <a:custGeom>
                <a:avLst/>
                <a:gdLst/>
                <a:ahLst/>
                <a:cxnLst/>
                <a:rect l="l" t="t" r="r" b="b"/>
                <a:pathLst>
                  <a:path w="1542414" h="1542415">
                    <a:moveTo>
                      <a:pt x="771004" y="0"/>
                    </a:moveTo>
                    <a:lnTo>
                      <a:pt x="722247" y="1516"/>
                    </a:lnTo>
                    <a:lnTo>
                      <a:pt x="674295" y="6006"/>
                    </a:lnTo>
                    <a:lnTo>
                      <a:pt x="627239" y="13380"/>
                    </a:lnTo>
                    <a:lnTo>
                      <a:pt x="581169" y="23546"/>
                    </a:lnTo>
                    <a:lnTo>
                      <a:pt x="536176" y="36414"/>
                    </a:lnTo>
                    <a:lnTo>
                      <a:pt x="492350" y="51895"/>
                    </a:lnTo>
                    <a:lnTo>
                      <a:pt x="449781" y="69897"/>
                    </a:lnTo>
                    <a:lnTo>
                      <a:pt x="408560" y="90331"/>
                    </a:lnTo>
                    <a:lnTo>
                      <a:pt x="368777" y="113106"/>
                    </a:lnTo>
                    <a:lnTo>
                      <a:pt x="330522" y="138132"/>
                    </a:lnTo>
                    <a:lnTo>
                      <a:pt x="293885" y="165319"/>
                    </a:lnTo>
                    <a:lnTo>
                      <a:pt x="258958" y="194576"/>
                    </a:lnTo>
                    <a:lnTo>
                      <a:pt x="225829" y="225813"/>
                    </a:lnTo>
                    <a:lnTo>
                      <a:pt x="194591" y="258940"/>
                    </a:lnTo>
                    <a:lnTo>
                      <a:pt x="165332" y="293867"/>
                    </a:lnTo>
                    <a:lnTo>
                      <a:pt x="138144" y="330502"/>
                    </a:lnTo>
                    <a:lnTo>
                      <a:pt x="113116" y="368756"/>
                    </a:lnTo>
                    <a:lnTo>
                      <a:pt x="90339" y="408539"/>
                    </a:lnTo>
                    <a:lnTo>
                      <a:pt x="69903" y="449760"/>
                    </a:lnTo>
                    <a:lnTo>
                      <a:pt x="51899" y="492329"/>
                    </a:lnTo>
                    <a:lnTo>
                      <a:pt x="36418" y="536155"/>
                    </a:lnTo>
                    <a:lnTo>
                      <a:pt x="23548" y="581149"/>
                    </a:lnTo>
                    <a:lnTo>
                      <a:pt x="13381" y="627220"/>
                    </a:lnTo>
                    <a:lnTo>
                      <a:pt x="6007" y="674277"/>
                    </a:lnTo>
                    <a:lnTo>
                      <a:pt x="1516" y="722231"/>
                    </a:lnTo>
                    <a:lnTo>
                      <a:pt x="0" y="770991"/>
                    </a:lnTo>
                    <a:lnTo>
                      <a:pt x="1516" y="819750"/>
                    </a:lnTo>
                    <a:lnTo>
                      <a:pt x="6007" y="867703"/>
                    </a:lnTo>
                    <a:lnTo>
                      <a:pt x="13381" y="914760"/>
                    </a:lnTo>
                    <a:lnTo>
                      <a:pt x="23548" y="960831"/>
                    </a:lnTo>
                    <a:lnTo>
                      <a:pt x="36418" y="1005825"/>
                    </a:lnTo>
                    <a:lnTo>
                      <a:pt x="51899" y="1049652"/>
                    </a:lnTo>
                    <a:lnTo>
                      <a:pt x="69903" y="1092221"/>
                    </a:lnTo>
                    <a:lnTo>
                      <a:pt x="90339" y="1133443"/>
                    </a:lnTo>
                    <a:lnTo>
                      <a:pt x="113116" y="1173227"/>
                    </a:lnTo>
                    <a:lnTo>
                      <a:pt x="138144" y="1211483"/>
                    </a:lnTo>
                    <a:lnTo>
                      <a:pt x="165332" y="1248120"/>
                    </a:lnTo>
                    <a:lnTo>
                      <a:pt x="194591" y="1283048"/>
                    </a:lnTo>
                    <a:lnTo>
                      <a:pt x="225829" y="1316177"/>
                    </a:lnTo>
                    <a:lnTo>
                      <a:pt x="258958" y="1347416"/>
                    </a:lnTo>
                    <a:lnTo>
                      <a:pt x="293885" y="1376675"/>
                    </a:lnTo>
                    <a:lnTo>
                      <a:pt x="330522" y="1403863"/>
                    </a:lnTo>
                    <a:lnTo>
                      <a:pt x="368777" y="1428891"/>
                    </a:lnTo>
                    <a:lnTo>
                      <a:pt x="408560" y="1451668"/>
                    </a:lnTo>
                    <a:lnTo>
                      <a:pt x="449781" y="1472104"/>
                    </a:lnTo>
                    <a:lnTo>
                      <a:pt x="492350" y="1490108"/>
                    </a:lnTo>
                    <a:lnTo>
                      <a:pt x="536176" y="1505590"/>
                    </a:lnTo>
                    <a:lnTo>
                      <a:pt x="581169" y="1518460"/>
                    </a:lnTo>
                    <a:lnTo>
                      <a:pt x="627239" y="1528627"/>
                    </a:lnTo>
                    <a:lnTo>
                      <a:pt x="674295" y="1536001"/>
                    </a:lnTo>
                    <a:lnTo>
                      <a:pt x="722247" y="1540491"/>
                    </a:lnTo>
                    <a:lnTo>
                      <a:pt x="771004" y="1542008"/>
                    </a:lnTo>
                    <a:lnTo>
                      <a:pt x="819765" y="1540491"/>
                    </a:lnTo>
                    <a:lnTo>
                      <a:pt x="867721" y="1536001"/>
                    </a:lnTo>
                    <a:lnTo>
                      <a:pt x="914779" y="1528627"/>
                    </a:lnTo>
                    <a:lnTo>
                      <a:pt x="960852" y="1518460"/>
                    </a:lnTo>
                    <a:lnTo>
                      <a:pt x="1005847" y="1505590"/>
                    </a:lnTo>
                    <a:lnTo>
                      <a:pt x="1049675" y="1490108"/>
                    </a:lnTo>
                    <a:lnTo>
                      <a:pt x="1092245" y="1472104"/>
                    </a:lnTo>
                    <a:lnTo>
                      <a:pt x="1133467" y="1451668"/>
                    </a:lnTo>
                    <a:lnTo>
                      <a:pt x="1173251" y="1428891"/>
                    </a:lnTo>
                    <a:lnTo>
                      <a:pt x="1211507" y="1403863"/>
                    </a:lnTo>
                    <a:lnTo>
                      <a:pt x="1248143" y="1376675"/>
                    </a:lnTo>
                    <a:lnTo>
                      <a:pt x="1283071" y="1347416"/>
                    </a:lnTo>
                    <a:lnTo>
                      <a:pt x="1316199" y="1316177"/>
                    </a:lnTo>
                    <a:lnTo>
                      <a:pt x="1347437" y="1283048"/>
                    </a:lnTo>
                    <a:lnTo>
                      <a:pt x="1376695" y="1248120"/>
                    </a:lnTo>
                    <a:lnTo>
                      <a:pt x="1403883" y="1211483"/>
                    </a:lnTo>
                    <a:lnTo>
                      <a:pt x="1428910" y="1173227"/>
                    </a:lnTo>
                    <a:lnTo>
                      <a:pt x="1451686" y="1133443"/>
                    </a:lnTo>
                    <a:lnTo>
                      <a:pt x="1472121" y="1092221"/>
                    </a:lnTo>
                    <a:lnTo>
                      <a:pt x="1490124" y="1049652"/>
                    </a:lnTo>
                    <a:lnTo>
                      <a:pt x="1505605" y="1005825"/>
                    </a:lnTo>
                    <a:lnTo>
                      <a:pt x="1518474" y="960831"/>
                    </a:lnTo>
                    <a:lnTo>
                      <a:pt x="1528640" y="914760"/>
                    </a:lnTo>
                    <a:lnTo>
                      <a:pt x="1536014" y="867703"/>
                    </a:lnTo>
                    <a:lnTo>
                      <a:pt x="1540504" y="819750"/>
                    </a:lnTo>
                    <a:lnTo>
                      <a:pt x="1542021" y="770991"/>
                    </a:lnTo>
                    <a:lnTo>
                      <a:pt x="1540504" y="722231"/>
                    </a:lnTo>
                    <a:lnTo>
                      <a:pt x="1536014" y="674277"/>
                    </a:lnTo>
                    <a:lnTo>
                      <a:pt x="1528640" y="627220"/>
                    </a:lnTo>
                    <a:lnTo>
                      <a:pt x="1518474" y="581149"/>
                    </a:lnTo>
                    <a:lnTo>
                      <a:pt x="1505605" y="536155"/>
                    </a:lnTo>
                    <a:lnTo>
                      <a:pt x="1490124" y="492329"/>
                    </a:lnTo>
                    <a:lnTo>
                      <a:pt x="1472121" y="449760"/>
                    </a:lnTo>
                    <a:lnTo>
                      <a:pt x="1451686" y="408539"/>
                    </a:lnTo>
                    <a:lnTo>
                      <a:pt x="1428910" y="368756"/>
                    </a:lnTo>
                    <a:lnTo>
                      <a:pt x="1403883" y="330502"/>
                    </a:lnTo>
                    <a:lnTo>
                      <a:pt x="1376695" y="293867"/>
                    </a:lnTo>
                    <a:lnTo>
                      <a:pt x="1347437" y="258940"/>
                    </a:lnTo>
                    <a:lnTo>
                      <a:pt x="1316199" y="225813"/>
                    </a:lnTo>
                    <a:lnTo>
                      <a:pt x="1283071" y="194576"/>
                    </a:lnTo>
                    <a:lnTo>
                      <a:pt x="1248143" y="165319"/>
                    </a:lnTo>
                    <a:lnTo>
                      <a:pt x="1211507" y="138132"/>
                    </a:lnTo>
                    <a:lnTo>
                      <a:pt x="1173251" y="113106"/>
                    </a:lnTo>
                    <a:lnTo>
                      <a:pt x="1133467" y="90331"/>
                    </a:lnTo>
                    <a:lnTo>
                      <a:pt x="1092245" y="69897"/>
                    </a:lnTo>
                    <a:lnTo>
                      <a:pt x="1049675" y="51895"/>
                    </a:lnTo>
                    <a:lnTo>
                      <a:pt x="1005847" y="36414"/>
                    </a:lnTo>
                    <a:lnTo>
                      <a:pt x="960852" y="23546"/>
                    </a:lnTo>
                    <a:lnTo>
                      <a:pt x="914779" y="13380"/>
                    </a:lnTo>
                    <a:lnTo>
                      <a:pt x="867721" y="6006"/>
                    </a:lnTo>
                    <a:lnTo>
                      <a:pt x="819765" y="1516"/>
                    </a:lnTo>
                    <a:lnTo>
                      <a:pt x="771004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201" name="object 39"/>
              <p:cNvSpPr/>
              <p:nvPr/>
            </p:nvSpPr>
            <p:spPr>
              <a:xfrm>
                <a:off x="2132990" y="5731510"/>
                <a:ext cx="1540800" cy="1540787"/>
              </a:xfrm>
              <a:custGeom>
                <a:avLst/>
                <a:gdLst/>
                <a:ahLst/>
                <a:cxnLst/>
                <a:rect l="l" t="t" r="r" b="b"/>
                <a:pathLst>
                  <a:path w="1542414" h="1542415">
                    <a:moveTo>
                      <a:pt x="771017" y="0"/>
                    </a:moveTo>
                    <a:lnTo>
                      <a:pt x="722258" y="1516"/>
                    </a:lnTo>
                    <a:lnTo>
                      <a:pt x="674305" y="6006"/>
                    </a:lnTo>
                    <a:lnTo>
                      <a:pt x="627248" y="13380"/>
                    </a:lnTo>
                    <a:lnTo>
                      <a:pt x="581177" y="23546"/>
                    </a:lnTo>
                    <a:lnTo>
                      <a:pt x="536183" y="36414"/>
                    </a:lnTo>
                    <a:lnTo>
                      <a:pt x="492356" y="51895"/>
                    </a:lnTo>
                    <a:lnTo>
                      <a:pt x="449786" y="69897"/>
                    </a:lnTo>
                    <a:lnTo>
                      <a:pt x="408564" y="90331"/>
                    </a:lnTo>
                    <a:lnTo>
                      <a:pt x="368780" y="113107"/>
                    </a:lnTo>
                    <a:lnTo>
                      <a:pt x="330525" y="138133"/>
                    </a:lnTo>
                    <a:lnTo>
                      <a:pt x="293888" y="165320"/>
                    </a:lnTo>
                    <a:lnTo>
                      <a:pt x="258960" y="194578"/>
                    </a:lnTo>
                    <a:lnTo>
                      <a:pt x="225831" y="225815"/>
                    </a:lnTo>
                    <a:lnTo>
                      <a:pt x="194592" y="258942"/>
                    </a:lnTo>
                    <a:lnTo>
                      <a:pt x="165333" y="293869"/>
                    </a:lnTo>
                    <a:lnTo>
                      <a:pt x="138144" y="330505"/>
                    </a:lnTo>
                    <a:lnTo>
                      <a:pt x="113116" y="368760"/>
                    </a:lnTo>
                    <a:lnTo>
                      <a:pt x="90339" y="408543"/>
                    </a:lnTo>
                    <a:lnTo>
                      <a:pt x="69904" y="449765"/>
                    </a:lnTo>
                    <a:lnTo>
                      <a:pt x="51900" y="492335"/>
                    </a:lnTo>
                    <a:lnTo>
                      <a:pt x="36418" y="536162"/>
                    </a:lnTo>
                    <a:lnTo>
                      <a:pt x="23548" y="581157"/>
                    </a:lnTo>
                    <a:lnTo>
                      <a:pt x="13381" y="627229"/>
                    </a:lnTo>
                    <a:lnTo>
                      <a:pt x="6007" y="674287"/>
                    </a:lnTo>
                    <a:lnTo>
                      <a:pt x="1516" y="722242"/>
                    </a:lnTo>
                    <a:lnTo>
                      <a:pt x="0" y="771004"/>
                    </a:lnTo>
                    <a:lnTo>
                      <a:pt x="1516" y="819760"/>
                    </a:lnTo>
                    <a:lnTo>
                      <a:pt x="6007" y="867710"/>
                    </a:lnTo>
                    <a:lnTo>
                      <a:pt x="13381" y="914765"/>
                    </a:lnTo>
                    <a:lnTo>
                      <a:pt x="23548" y="960833"/>
                    </a:lnTo>
                    <a:lnTo>
                      <a:pt x="36418" y="1005825"/>
                    </a:lnTo>
                    <a:lnTo>
                      <a:pt x="51900" y="1049650"/>
                    </a:lnTo>
                    <a:lnTo>
                      <a:pt x="69904" y="1092218"/>
                    </a:lnTo>
                    <a:lnTo>
                      <a:pt x="90339" y="1133439"/>
                    </a:lnTo>
                    <a:lnTo>
                      <a:pt x="113116" y="1173222"/>
                    </a:lnTo>
                    <a:lnTo>
                      <a:pt x="138144" y="1211476"/>
                    </a:lnTo>
                    <a:lnTo>
                      <a:pt x="165333" y="1248112"/>
                    </a:lnTo>
                    <a:lnTo>
                      <a:pt x="194592" y="1283039"/>
                    </a:lnTo>
                    <a:lnTo>
                      <a:pt x="225831" y="1316167"/>
                    </a:lnTo>
                    <a:lnTo>
                      <a:pt x="258960" y="1347406"/>
                    </a:lnTo>
                    <a:lnTo>
                      <a:pt x="293888" y="1376664"/>
                    </a:lnTo>
                    <a:lnTo>
                      <a:pt x="330525" y="1403852"/>
                    </a:lnTo>
                    <a:lnTo>
                      <a:pt x="368780" y="1428880"/>
                    </a:lnTo>
                    <a:lnTo>
                      <a:pt x="408564" y="1451656"/>
                    </a:lnTo>
                    <a:lnTo>
                      <a:pt x="449786" y="1472092"/>
                    </a:lnTo>
                    <a:lnTo>
                      <a:pt x="492356" y="1490096"/>
                    </a:lnTo>
                    <a:lnTo>
                      <a:pt x="536183" y="1505577"/>
                    </a:lnTo>
                    <a:lnTo>
                      <a:pt x="581177" y="1518447"/>
                    </a:lnTo>
                    <a:lnTo>
                      <a:pt x="627248" y="1528614"/>
                    </a:lnTo>
                    <a:lnTo>
                      <a:pt x="674305" y="1535988"/>
                    </a:lnTo>
                    <a:lnTo>
                      <a:pt x="722258" y="1540478"/>
                    </a:lnTo>
                    <a:lnTo>
                      <a:pt x="771017" y="1541995"/>
                    </a:lnTo>
                    <a:lnTo>
                      <a:pt x="819774" y="1540478"/>
                    </a:lnTo>
                    <a:lnTo>
                      <a:pt x="867726" y="1535988"/>
                    </a:lnTo>
                    <a:lnTo>
                      <a:pt x="914781" y="1528614"/>
                    </a:lnTo>
                    <a:lnTo>
                      <a:pt x="960851" y="1518447"/>
                    </a:lnTo>
                    <a:lnTo>
                      <a:pt x="1005844" y="1505577"/>
                    </a:lnTo>
                    <a:lnTo>
                      <a:pt x="1049670" y="1490096"/>
                    </a:lnTo>
                    <a:lnTo>
                      <a:pt x="1092239" y="1472092"/>
                    </a:lnTo>
                    <a:lnTo>
                      <a:pt x="1097536" y="1469466"/>
                    </a:lnTo>
                    <a:lnTo>
                      <a:pt x="771017" y="1469466"/>
                    </a:lnTo>
                    <a:lnTo>
                      <a:pt x="723265" y="1467851"/>
                    </a:lnTo>
                    <a:lnTo>
                      <a:pt x="676367" y="1463078"/>
                    </a:lnTo>
                    <a:lnTo>
                      <a:pt x="630426" y="1455250"/>
                    </a:lnTo>
                    <a:lnTo>
                      <a:pt x="585547" y="1444473"/>
                    </a:lnTo>
                    <a:lnTo>
                      <a:pt x="541836" y="1430851"/>
                    </a:lnTo>
                    <a:lnTo>
                      <a:pt x="499397" y="1414490"/>
                    </a:lnTo>
                    <a:lnTo>
                      <a:pt x="458334" y="1395493"/>
                    </a:lnTo>
                    <a:lnTo>
                      <a:pt x="418754" y="1373967"/>
                    </a:lnTo>
                    <a:lnTo>
                      <a:pt x="380760" y="1350015"/>
                    </a:lnTo>
                    <a:lnTo>
                      <a:pt x="344457" y="1323743"/>
                    </a:lnTo>
                    <a:lnTo>
                      <a:pt x="309951" y="1295256"/>
                    </a:lnTo>
                    <a:lnTo>
                      <a:pt x="277345" y="1264658"/>
                    </a:lnTo>
                    <a:lnTo>
                      <a:pt x="246746" y="1232053"/>
                    </a:lnTo>
                    <a:lnTo>
                      <a:pt x="218257" y="1197548"/>
                    </a:lnTo>
                    <a:lnTo>
                      <a:pt x="191984" y="1161247"/>
                    </a:lnTo>
                    <a:lnTo>
                      <a:pt x="168032" y="1123254"/>
                    </a:lnTo>
                    <a:lnTo>
                      <a:pt x="146505" y="1083675"/>
                    </a:lnTo>
                    <a:lnTo>
                      <a:pt x="127508" y="1042614"/>
                    </a:lnTo>
                    <a:lnTo>
                      <a:pt x="111145" y="1000176"/>
                    </a:lnTo>
                    <a:lnTo>
                      <a:pt x="97523" y="956467"/>
                    </a:lnTo>
                    <a:lnTo>
                      <a:pt x="86746" y="911590"/>
                    </a:lnTo>
                    <a:lnTo>
                      <a:pt x="78917" y="865650"/>
                    </a:lnTo>
                    <a:lnTo>
                      <a:pt x="74144" y="818753"/>
                    </a:lnTo>
                    <a:lnTo>
                      <a:pt x="72529" y="771004"/>
                    </a:lnTo>
                    <a:lnTo>
                      <a:pt x="74144" y="723253"/>
                    </a:lnTo>
                    <a:lnTo>
                      <a:pt x="78917" y="676354"/>
                    </a:lnTo>
                    <a:lnTo>
                      <a:pt x="86746" y="630414"/>
                    </a:lnTo>
                    <a:lnTo>
                      <a:pt x="97523" y="585536"/>
                    </a:lnTo>
                    <a:lnTo>
                      <a:pt x="111145" y="541825"/>
                    </a:lnTo>
                    <a:lnTo>
                      <a:pt x="127507" y="499386"/>
                    </a:lnTo>
                    <a:lnTo>
                      <a:pt x="146505" y="458324"/>
                    </a:lnTo>
                    <a:lnTo>
                      <a:pt x="168032" y="418744"/>
                    </a:lnTo>
                    <a:lnTo>
                      <a:pt x="191984" y="380751"/>
                    </a:lnTo>
                    <a:lnTo>
                      <a:pt x="218257" y="344449"/>
                    </a:lnTo>
                    <a:lnTo>
                      <a:pt x="246746" y="309943"/>
                    </a:lnTo>
                    <a:lnTo>
                      <a:pt x="277345" y="277339"/>
                    </a:lnTo>
                    <a:lnTo>
                      <a:pt x="309951" y="246740"/>
                    </a:lnTo>
                    <a:lnTo>
                      <a:pt x="344457" y="218253"/>
                    </a:lnTo>
                    <a:lnTo>
                      <a:pt x="380760" y="191980"/>
                    </a:lnTo>
                    <a:lnTo>
                      <a:pt x="418754" y="168028"/>
                    </a:lnTo>
                    <a:lnTo>
                      <a:pt x="458334" y="146502"/>
                    </a:lnTo>
                    <a:lnTo>
                      <a:pt x="499397" y="127506"/>
                    </a:lnTo>
                    <a:lnTo>
                      <a:pt x="541836" y="111144"/>
                    </a:lnTo>
                    <a:lnTo>
                      <a:pt x="585547" y="97522"/>
                    </a:lnTo>
                    <a:lnTo>
                      <a:pt x="630426" y="86745"/>
                    </a:lnTo>
                    <a:lnTo>
                      <a:pt x="676367" y="78917"/>
                    </a:lnTo>
                    <a:lnTo>
                      <a:pt x="723265" y="74144"/>
                    </a:lnTo>
                    <a:lnTo>
                      <a:pt x="771017" y="72529"/>
                    </a:lnTo>
                    <a:lnTo>
                      <a:pt x="1097548" y="72529"/>
                    </a:lnTo>
                    <a:lnTo>
                      <a:pt x="1092239" y="69897"/>
                    </a:lnTo>
                    <a:lnTo>
                      <a:pt x="1049670" y="51895"/>
                    </a:lnTo>
                    <a:lnTo>
                      <a:pt x="1005844" y="36414"/>
                    </a:lnTo>
                    <a:lnTo>
                      <a:pt x="960851" y="23546"/>
                    </a:lnTo>
                    <a:lnTo>
                      <a:pt x="914781" y="13380"/>
                    </a:lnTo>
                    <a:lnTo>
                      <a:pt x="867726" y="6006"/>
                    </a:lnTo>
                    <a:lnTo>
                      <a:pt x="819774" y="1516"/>
                    </a:lnTo>
                    <a:lnTo>
                      <a:pt x="771017" y="0"/>
                    </a:lnTo>
                    <a:close/>
                  </a:path>
                  <a:path w="1542414" h="1542415">
                    <a:moveTo>
                      <a:pt x="1097548" y="72529"/>
                    </a:moveTo>
                    <a:lnTo>
                      <a:pt x="771017" y="72529"/>
                    </a:lnTo>
                    <a:lnTo>
                      <a:pt x="818766" y="74144"/>
                    </a:lnTo>
                    <a:lnTo>
                      <a:pt x="865663" y="78917"/>
                    </a:lnTo>
                    <a:lnTo>
                      <a:pt x="911603" y="86745"/>
                    </a:lnTo>
                    <a:lnTo>
                      <a:pt x="956480" y="97522"/>
                    </a:lnTo>
                    <a:lnTo>
                      <a:pt x="1000190" y="111144"/>
                    </a:lnTo>
                    <a:lnTo>
                      <a:pt x="1042629" y="127506"/>
                    </a:lnTo>
                    <a:lnTo>
                      <a:pt x="1083690" y="146502"/>
                    </a:lnTo>
                    <a:lnTo>
                      <a:pt x="1123270" y="168028"/>
                    </a:lnTo>
                    <a:lnTo>
                      <a:pt x="1161264" y="191980"/>
                    </a:lnTo>
                    <a:lnTo>
                      <a:pt x="1197566" y="218253"/>
                    </a:lnTo>
                    <a:lnTo>
                      <a:pt x="1232072" y="246740"/>
                    </a:lnTo>
                    <a:lnTo>
                      <a:pt x="1264677" y="277339"/>
                    </a:lnTo>
                    <a:lnTo>
                      <a:pt x="1295276" y="309943"/>
                    </a:lnTo>
                    <a:lnTo>
                      <a:pt x="1323764" y="344449"/>
                    </a:lnTo>
                    <a:lnTo>
                      <a:pt x="1350037" y="380751"/>
                    </a:lnTo>
                    <a:lnTo>
                      <a:pt x="1373989" y="418744"/>
                    </a:lnTo>
                    <a:lnTo>
                      <a:pt x="1395516" y="458324"/>
                    </a:lnTo>
                    <a:lnTo>
                      <a:pt x="1414513" y="499386"/>
                    </a:lnTo>
                    <a:lnTo>
                      <a:pt x="1430875" y="541825"/>
                    </a:lnTo>
                    <a:lnTo>
                      <a:pt x="1444497" y="585536"/>
                    </a:lnTo>
                    <a:lnTo>
                      <a:pt x="1455275" y="630414"/>
                    </a:lnTo>
                    <a:lnTo>
                      <a:pt x="1463103" y="676354"/>
                    </a:lnTo>
                    <a:lnTo>
                      <a:pt x="1467877" y="723253"/>
                    </a:lnTo>
                    <a:lnTo>
                      <a:pt x="1469491" y="771004"/>
                    </a:lnTo>
                    <a:lnTo>
                      <a:pt x="1467877" y="818753"/>
                    </a:lnTo>
                    <a:lnTo>
                      <a:pt x="1463103" y="865650"/>
                    </a:lnTo>
                    <a:lnTo>
                      <a:pt x="1455275" y="911590"/>
                    </a:lnTo>
                    <a:lnTo>
                      <a:pt x="1444497" y="956467"/>
                    </a:lnTo>
                    <a:lnTo>
                      <a:pt x="1430875" y="1000176"/>
                    </a:lnTo>
                    <a:lnTo>
                      <a:pt x="1414513" y="1042614"/>
                    </a:lnTo>
                    <a:lnTo>
                      <a:pt x="1395516" y="1083675"/>
                    </a:lnTo>
                    <a:lnTo>
                      <a:pt x="1373989" y="1123254"/>
                    </a:lnTo>
                    <a:lnTo>
                      <a:pt x="1350037" y="1161247"/>
                    </a:lnTo>
                    <a:lnTo>
                      <a:pt x="1323764" y="1197548"/>
                    </a:lnTo>
                    <a:lnTo>
                      <a:pt x="1295276" y="1232053"/>
                    </a:lnTo>
                    <a:lnTo>
                      <a:pt x="1264677" y="1264658"/>
                    </a:lnTo>
                    <a:lnTo>
                      <a:pt x="1232072" y="1295256"/>
                    </a:lnTo>
                    <a:lnTo>
                      <a:pt x="1197566" y="1323743"/>
                    </a:lnTo>
                    <a:lnTo>
                      <a:pt x="1161264" y="1350015"/>
                    </a:lnTo>
                    <a:lnTo>
                      <a:pt x="1123270" y="1373967"/>
                    </a:lnTo>
                    <a:lnTo>
                      <a:pt x="1083690" y="1395493"/>
                    </a:lnTo>
                    <a:lnTo>
                      <a:pt x="1042629" y="1414490"/>
                    </a:lnTo>
                    <a:lnTo>
                      <a:pt x="1000190" y="1430851"/>
                    </a:lnTo>
                    <a:lnTo>
                      <a:pt x="956480" y="1444473"/>
                    </a:lnTo>
                    <a:lnTo>
                      <a:pt x="911603" y="1455250"/>
                    </a:lnTo>
                    <a:lnTo>
                      <a:pt x="865663" y="1463078"/>
                    </a:lnTo>
                    <a:lnTo>
                      <a:pt x="818766" y="1467851"/>
                    </a:lnTo>
                    <a:lnTo>
                      <a:pt x="771017" y="1469466"/>
                    </a:lnTo>
                    <a:lnTo>
                      <a:pt x="1097536" y="1469466"/>
                    </a:lnTo>
                    <a:lnTo>
                      <a:pt x="1133460" y="1451656"/>
                    </a:lnTo>
                    <a:lnTo>
                      <a:pt x="1173244" y="1428880"/>
                    </a:lnTo>
                    <a:lnTo>
                      <a:pt x="1211499" y="1403852"/>
                    </a:lnTo>
                    <a:lnTo>
                      <a:pt x="1248135" y="1376664"/>
                    </a:lnTo>
                    <a:lnTo>
                      <a:pt x="1283063" y="1347406"/>
                    </a:lnTo>
                    <a:lnTo>
                      <a:pt x="1316191" y="1316167"/>
                    </a:lnTo>
                    <a:lnTo>
                      <a:pt x="1347430" y="1283039"/>
                    </a:lnTo>
                    <a:lnTo>
                      <a:pt x="1376688" y="1248112"/>
                    </a:lnTo>
                    <a:lnTo>
                      <a:pt x="1403877" y="1211476"/>
                    </a:lnTo>
                    <a:lnTo>
                      <a:pt x="1428905" y="1173222"/>
                    </a:lnTo>
                    <a:lnTo>
                      <a:pt x="1451681" y="1133439"/>
                    </a:lnTo>
                    <a:lnTo>
                      <a:pt x="1472117" y="1092218"/>
                    </a:lnTo>
                    <a:lnTo>
                      <a:pt x="1490121" y="1049650"/>
                    </a:lnTo>
                    <a:lnTo>
                      <a:pt x="1505603" y="1005825"/>
                    </a:lnTo>
                    <a:lnTo>
                      <a:pt x="1518472" y="960833"/>
                    </a:lnTo>
                    <a:lnTo>
                      <a:pt x="1528639" y="914765"/>
                    </a:lnTo>
                    <a:lnTo>
                      <a:pt x="1536013" y="867710"/>
                    </a:lnTo>
                    <a:lnTo>
                      <a:pt x="1540504" y="819760"/>
                    </a:lnTo>
                    <a:lnTo>
                      <a:pt x="1542021" y="771004"/>
                    </a:lnTo>
                    <a:lnTo>
                      <a:pt x="1540504" y="722242"/>
                    </a:lnTo>
                    <a:lnTo>
                      <a:pt x="1536013" y="674287"/>
                    </a:lnTo>
                    <a:lnTo>
                      <a:pt x="1528639" y="627229"/>
                    </a:lnTo>
                    <a:lnTo>
                      <a:pt x="1518472" y="581157"/>
                    </a:lnTo>
                    <a:lnTo>
                      <a:pt x="1505603" y="536162"/>
                    </a:lnTo>
                    <a:lnTo>
                      <a:pt x="1490121" y="492335"/>
                    </a:lnTo>
                    <a:lnTo>
                      <a:pt x="1472117" y="449765"/>
                    </a:lnTo>
                    <a:lnTo>
                      <a:pt x="1451681" y="408543"/>
                    </a:lnTo>
                    <a:lnTo>
                      <a:pt x="1428905" y="368760"/>
                    </a:lnTo>
                    <a:lnTo>
                      <a:pt x="1403877" y="330505"/>
                    </a:lnTo>
                    <a:lnTo>
                      <a:pt x="1376688" y="293869"/>
                    </a:lnTo>
                    <a:lnTo>
                      <a:pt x="1347430" y="258942"/>
                    </a:lnTo>
                    <a:lnTo>
                      <a:pt x="1316191" y="225815"/>
                    </a:lnTo>
                    <a:lnTo>
                      <a:pt x="1283063" y="194578"/>
                    </a:lnTo>
                    <a:lnTo>
                      <a:pt x="1248135" y="165320"/>
                    </a:lnTo>
                    <a:lnTo>
                      <a:pt x="1211499" y="138133"/>
                    </a:lnTo>
                    <a:lnTo>
                      <a:pt x="1173244" y="113107"/>
                    </a:lnTo>
                    <a:lnTo>
                      <a:pt x="1133460" y="90331"/>
                    </a:lnTo>
                    <a:lnTo>
                      <a:pt x="1097548" y="72529"/>
                    </a:lnTo>
                    <a:close/>
                  </a:path>
                </a:pathLst>
              </a:custGeom>
              <a:solidFill>
                <a:srgbClr val="8DC63F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202" name="object 40"/>
              <p:cNvSpPr/>
              <p:nvPr/>
            </p:nvSpPr>
            <p:spPr>
              <a:xfrm>
                <a:off x="3128262" y="6497625"/>
                <a:ext cx="54553" cy="54552"/>
              </a:xfrm>
              <a:custGeom>
                <a:avLst/>
                <a:gdLst/>
                <a:ahLst/>
                <a:cxnLst/>
                <a:rect l="l" t="t" r="r" b="b"/>
                <a:pathLst>
                  <a:path w="54610" h="54609">
                    <a:moveTo>
                      <a:pt x="27089" y="0"/>
                    </a:moveTo>
                    <a:lnTo>
                      <a:pt x="16778" y="1827"/>
                    </a:lnTo>
                    <a:lnTo>
                      <a:pt x="7620" y="7496"/>
                    </a:lnTo>
                    <a:lnTo>
                      <a:pt x="2870" y="12576"/>
                    </a:lnTo>
                    <a:lnTo>
                      <a:pt x="0" y="19827"/>
                    </a:lnTo>
                    <a:lnTo>
                      <a:pt x="0" y="33937"/>
                    </a:lnTo>
                    <a:lnTo>
                      <a:pt x="2501" y="41214"/>
                    </a:lnTo>
                    <a:lnTo>
                      <a:pt x="7937" y="46256"/>
                    </a:lnTo>
                    <a:lnTo>
                      <a:pt x="13017" y="51374"/>
                    </a:lnTo>
                    <a:lnTo>
                      <a:pt x="19939" y="54282"/>
                    </a:lnTo>
                    <a:lnTo>
                      <a:pt x="34061" y="54282"/>
                    </a:lnTo>
                    <a:lnTo>
                      <a:pt x="40982" y="51374"/>
                    </a:lnTo>
                    <a:lnTo>
                      <a:pt x="46380" y="45939"/>
                    </a:lnTo>
                    <a:lnTo>
                      <a:pt x="51498" y="40859"/>
                    </a:lnTo>
                    <a:lnTo>
                      <a:pt x="54000" y="33937"/>
                    </a:lnTo>
                    <a:lnTo>
                      <a:pt x="54000" y="19827"/>
                    </a:lnTo>
                    <a:lnTo>
                      <a:pt x="51498" y="12893"/>
                    </a:lnTo>
                    <a:lnTo>
                      <a:pt x="46024" y="7496"/>
                    </a:lnTo>
                    <a:lnTo>
                      <a:pt x="37266" y="1920"/>
                    </a:lnTo>
                    <a:lnTo>
                      <a:pt x="27089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203" name="object 41"/>
              <p:cNvSpPr/>
              <p:nvPr/>
            </p:nvSpPr>
            <p:spPr>
              <a:xfrm>
                <a:off x="2787687" y="6497501"/>
                <a:ext cx="225189" cy="54552"/>
              </a:xfrm>
              <a:custGeom>
                <a:avLst/>
                <a:gdLst/>
                <a:ahLst/>
                <a:cxnLst/>
                <a:rect l="l" t="t" r="r" b="b"/>
                <a:pathLst>
                  <a:path w="225425" h="54609">
                    <a:moveTo>
                      <a:pt x="197662" y="0"/>
                    </a:moveTo>
                    <a:lnTo>
                      <a:pt x="187132" y="2102"/>
                    </a:lnTo>
                    <a:lnTo>
                      <a:pt x="178479" y="7840"/>
                    </a:lnTo>
                    <a:lnTo>
                      <a:pt x="172616" y="16357"/>
                    </a:lnTo>
                    <a:lnTo>
                      <a:pt x="170459" y="26797"/>
                    </a:lnTo>
                    <a:lnTo>
                      <a:pt x="172616" y="37556"/>
                    </a:lnTo>
                    <a:lnTo>
                      <a:pt x="178479" y="46331"/>
                    </a:lnTo>
                    <a:lnTo>
                      <a:pt x="187132" y="52241"/>
                    </a:lnTo>
                    <a:lnTo>
                      <a:pt x="197662" y="54406"/>
                    </a:lnTo>
                    <a:lnTo>
                      <a:pt x="208185" y="52241"/>
                    </a:lnTo>
                    <a:lnTo>
                      <a:pt x="216835" y="46331"/>
                    </a:lnTo>
                    <a:lnTo>
                      <a:pt x="222696" y="37556"/>
                    </a:lnTo>
                    <a:lnTo>
                      <a:pt x="224853" y="26797"/>
                    </a:lnTo>
                    <a:lnTo>
                      <a:pt x="222696" y="16357"/>
                    </a:lnTo>
                    <a:lnTo>
                      <a:pt x="216835" y="7840"/>
                    </a:lnTo>
                    <a:lnTo>
                      <a:pt x="208185" y="2102"/>
                    </a:lnTo>
                    <a:lnTo>
                      <a:pt x="197662" y="0"/>
                    </a:lnTo>
                    <a:close/>
                  </a:path>
                  <a:path w="225425" h="54609">
                    <a:moveTo>
                      <a:pt x="27571" y="0"/>
                    </a:moveTo>
                    <a:lnTo>
                      <a:pt x="16839" y="2102"/>
                    </a:lnTo>
                    <a:lnTo>
                      <a:pt x="8075" y="7840"/>
                    </a:lnTo>
                    <a:lnTo>
                      <a:pt x="2166" y="16357"/>
                    </a:lnTo>
                    <a:lnTo>
                      <a:pt x="0" y="26797"/>
                    </a:lnTo>
                    <a:lnTo>
                      <a:pt x="2166" y="37556"/>
                    </a:lnTo>
                    <a:lnTo>
                      <a:pt x="8075" y="46331"/>
                    </a:lnTo>
                    <a:lnTo>
                      <a:pt x="16839" y="52241"/>
                    </a:lnTo>
                    <a:lnTo>
                      <a:pt x="27571" y="54406"/>
                    </a:lnTo>
                    <a:lnTo>
                      <a:pt x="38096" y="52241"/>
                    </a:lnTo>
                    <a:lnTo>
                      <a:pt x="46750" y="46331"/>
                    </a:lnTo>
                    <a:lnTo>
                      <a:pt x="52615" y="37556"/>
                    </a:lnTo>
                    <a:lnTo>
                      <a:pt x="54775" y="26797"/>
                    </a:lnTo>
                    <a:lnTo>
                      <a:pt x="52615" y="16357"/>
                    </a:lnTo>
                    <a:lnTo>
                      <a:pt x="46750" y="7840"/>
                    </a:lnTo>
                    <a:lnTo>
                      <a:pt x="38096" y="2102"/>
                    </a:lnTo>
                    <a:lnTo>
                      <a:pt x="27571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204" name="object 42"/>
              <p:cNvSpPr/>
              <p:nvPr/>
            </p:nvSpPr>
            <p:spPr>
              <a:xfrm>
                <a:off x="2617774" y="6497625"/>
                <a:ext cx="54553" cy="54552"/>
              </a:xfrm>
              <a:custGeom>
                <a:avLst/>
                <a:gdLst/>
                <a:ahLst/>
                <a:cxnLst/>
                <a:rect l="l" t="t" r="r" b="b"/>
                <a:pathLst>
                  <a:path w="54610" h="54609">
                    <a:moveTo>
                      <a:pt x="27354" y="0"/>
                    </a:moveTo>
                    <a:lnTo>
                      <a:pt x="17023" y="1827"/>
                    </a:lnTo>
                    <a:lnTo>
                      <a:pt x="8013" y="7496"/>
                    </a:lnTo>
                    <a:lnTo>
                      <a:pt x="2895" y="12576"/>
                    </a:lnTo>
                    <a:lnTo>
                      <a:pt x="0" y="19827"/>
                    </a:lnTo>
                    <a:lnTo>
                      <a:pt x="0" y="33937"/>
                    </a:lnTo>
                    <a:lnTo>
                      <a:pt x="2895" y="41214"/>
                    </a:lnTo>
                    <a:lnTo>
                      <a:pt x="8013" y="46256"/>
                    </a:lnTo>
                    <a:lnTo>
                      <a:pt x="13055" y="51374"/>
                    </a:lnTo>
                    <a:lnTo>
                      <a:pt x="19977" y="54282"/>
                    </a:lnTo>
                    <a:lnTo>
                      <a:pt x="34099" y="54282"/>
                    </a:lnTo>
                    <a:lnTo>
                      <a:pt x="41363" y="51374"/>
                    </a:lnTo>
                    <a:lnTo>
                      <a:pt x="46418" y="45939"/>
                    </a:lnTo>
                    <a:lnTo>
                      <a:pt x="51498" y="40859"/>
                    </a:lnTo>
                    <a:lnTo>
                      <a:pt x="54406" y="33937"/>
                    </a:lnTo>
                    <a:lnTo>
                      <a:pt x="54406" y="19827"/>
                    </a:lnTo>
                    <a:lnTo>
                      <a:pt x="51498" y="12893"/>
                    </a:lnTo>
                    <a:lnTo>
                      <a:pt x="46418" y="7496"/>
                    </a:lnTo>
                    <a:lnTo>
                      <a:pt x="37615" y="1920"/>
                    </a:lnTo>
                    <a:lnTo>
                      <a:pt x="27354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205" name="object 43"/>
              <p:cNvSpPr/>
              <p:nvPr/>
            </p:nvSpPr>
            <p:spPr>
              <a:xfrm>
                <a:off x="3128262" y="6638046"/>
                <a:ext cx="54553" cy="54552"/>
              </a:xfrm>
              <a:custGeom>
                <a:avLst/>
                <a:gdLst/>
                <a:ahLst/>
                <a:cxnLst/>
                <a:rect l="l" t="t" r="r" b="b"/>
                <a:pathLst>
                  <a:path w="54610" h="54609">
                    <a:moveTo>
                      <a:pt x="27108" y="0"/>
                    </a:moveTo>
                    <a:lnTo>
                      <a:pt x="16685" y="1907"/>
                    </a:lnTo>
                    <a:lnTo>
                      <a:pt x="7620" y="7629"/>
                    </a:lnTo>
                    <a:lnTo>
                      <a:pt x="2501" y="12684"/>
                    </a:lnTo>
                    <a:lnTo>
                      <a:pt x="0" y="19605"/>
                    </a:lnTo>
                    <a:lnTo>
                      <a:pt x="0" y="34070"/>
                    </a:lnTo>
                    <a:lnTo>
                      <a:pt x="2501" y="40649"/>
                    </a:lnTo>
                    <a:lnTo>
                      <a:pt x="7620" y="46047"/>
                    </a:lnTo>
                    <a:lnTo>
                      <a:pt x="12661" y="51165"/>
                    </a:lnTo>
                    <a:lnTo>
                      <a:pt x="19939" y="54048"/>
                    </a:lnTo>
                    <a:lnTo>
                      <a:pt x="34061" y="54048"/>
                    </a:lnTo>
                    <a:lnTo>
                      <a:pt x="41313" y="51165"/>
                    </a:lnTo>
                    <a:lnTo>
                      <a:pt x="46024" y="46047"/>
                    </a:lnTo>
                    <a:lnTo>
                      <a:pt x="51498" y="41005"/>
                    </a:lnTo>
                    <a:lnTo>
                      <a:pt x="54406" y="34070"/>
                    </a:lnTo>
                    <a:lnTo>
                      <a:pt x="54406" y="19605"/>
                    </a:lnTo>
                    <a:lnTo>
                      <a:pt x="51104" y="12684"/>
                    </a:lnTo>
                    <a:lnTo>
                      <a:pt x="46024" y="7629"/>
                    </a:lnTo>
                    <a:lnTo>
                      <a:pt x="37388" y="1907"/>
                    </a:lnTo>
                    <a:lnTo>
                      <a:pt x="27108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206" name="object 44"/>
              <p:cNvSpPr/>
              <p:nvPr/>
            </p:nvSpPr>
            <p:spPr>
              <a:xfrm>
                <a:off x="2787687" y="6637688"/>
                <a:ext cx="225189" cy="54552"/>
              </a:xfrm>
              <a:custGeom>
                <a:avLst/>
                <a:gdLst/>
                <a:ahLst/>
                <a:cxnLst/>
                <a:rect l="l" t="t" r="r" b="b"/>
                <a:pathLst>
                  <a:path w="225425" h="54609">
                    <a:moveTo>
                      <a:pt x="197662" y="0"/>
                    </a:moveTo>
                    <a:lnTo>
                      <a:pt x="187132" y="2109"/>
                    </a:lnTo>
                    <a:lnTo>
                      <a:pt x="178479" y="7891"/>
                    </a:lnTo>
                    <a:lnTo>
                      <a:pt x="172616" y="16528"/>
                    </a:lnTo>
                    <a:lnTo>
                      <a:pt x="170459" y="27203"/>
                    </a:lnTo>
                    <a:lnTo>
                      <a:pt x="172616" y="37717"/>
                    </a:lnTo>
                    <a:lnTo>
                      <a:pt x="178479" y="46372"/>
                    </a:lnTo>
                    <a:lnTo>
                      <a:pt x="187132" y="52244"/>
                    </a:lnTo>
                    <a:lnTo>
                      <a:pt x="197662" y="54406"/>
                    </a:lnTo>
                    <a:lnTo>
                      <a:pt x="208185" y="52244"/>
                    </a:lnTo>
                    <a:lnTo>
                      <a:pt x="216835" y="46372"/>
                    </a:lnTo>
                    <a:lnTo>
                      <a:pt x="222696" y="37717"/>
                    </a:lnTo>
                    <a:lnTo>
                      <a:pt x="224853" y="27203"/>
                    </a:lnTo>
                    <a:lnTo>
                      <a:pt x="222696" y="16528"/>
                    </a:lnTo>
                    <a:lnTo>
                      <a:pt x="216835" y="7891"/>
                    </a:lnTo>
                    <a:lnTo>
                      <a:pt x="208185" y="2109"/>
                    </a:lnTo>
                    <a:lnTo>
                      <a:pt x="197662" y="0"/>
                    </a:lnTo>
                    <a:close/>
                  </a:path>
                  <a:path w="225425" h="54609">
                    <a:moveTo>
                      <a:pt x="27571" y="0"/>
                    </a:moveTo>
                    <a:lnTo>
                      <a:pt x="16839" y="2109"/>
                    </a:lnTo>
                    <a:lnTo>
                      <a:pt x="8075" y="7891"/>
                    </a:lnTo>
                    <a:lnTo>
                      <a:pt x="2166" y="16528"/>
                    </a:lnTo>
                    <a:lnTo>
                      <a:pt x="0" y="27203"/>
                    </a:lnTo>
                    <a:lnTo>
                      <a:pt x="2166" y="37717"/>
                    </a:lnTo>
                    <a:lnTo>
                      <a:pt x="8075" y="46372"/>
                    </a:lnTo>
                    <a:lnTo>
                      <a:pt x="16839" y="52244"/>
                    </a:lnTo>
                    <a:lnTo>
                      <a:pt x="27571" y="54406"/>
                    </a:lnTo>
                    <a:lnTo>
                      <a:pt x="38096" y="52244"/>
                    </a:lnTo>
                    <a:lnTo>
                      <a:pt x="46750" y="46372"/>
                    </a:lnTo>
                    <a:lnTo>
                      <a:pt x="52615" y="37717"/>
                    </a:lnTo>
                    <a:lnTo>
                      <a:pt x="54775" y="27203"/>
                    </a:lnTo>
                    <a:lnTo>
                      <a:pt x="52615" y="16528"/>
                    </a:lnTo>
                    <a:lnTo>
                      <a:pt x="46750" y="7891"/>
                    </a:lnTo>
                    <a:lnTo>
                      <a:pt x="38096" y="2109"/>
                    </a:lnTo>
                    <a:lnTo>
                      <a:pt x="27571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207" name="object 45"/>
              <p:cNvSpPr/>
              <p:nvPr/>
            </p:nvSpPr>
            <p:spPr>
              <a:xfrm>
                <a:off x="2617774" y="6638046"/>
                <a:ext cx="54553" cy="54552"/>
              </a:xfrm>
              <a:custGeom>
                <a:avLst/>
                <a:gdLst/>
                <a:ahLst/>
                <a:cxnLst/>
                <a:rect l="l" t="t" r="r" b="b"/>
                <a:pathLst>
                  <a:path w="54610" h="54609">
                    <a:moveTo>
                      <a:pt x="27304" y="0"/>
                    </a:moveTo>
                    <a:lnTo>
                      <a:pt x="16857" y="1907"/>
                    </a:lnTo>
                    <a:lnTo>
                      <a:pt x="7619" y="7629"/>
                    </a:lnTo>
                    <a:lnTo>
                      <a:pt x="2895" y="12684"/>
                    </a:lnTo>
                    <a:lnTo>
                      <a:pt x="0" y="19605"/>
                    </a:lnTo>
                    <a:lnTo>
                      <a:pt x="0" y="34070"/>
                    </a:lnTo>
                    <a:lnTo>
                      <a:pt x="2895" y="40649"/>
                    </a:lnTo>
                    <a:lnTo>
                      <a:pt x="8013" y="46047"/>
                    </a:lnTo>
                    <a:lnTo>
                      <a:pt x="13055" y="51165"/>
                    </a:lnTo>
                    <a:lnTo>
                      <a:pt x="19977" y="54048"/>
                    </a:lnTo>
                    <a:lnTo>
                      <a:pt x="34442" y="54048"/>
                    </a:lnTo>
                    <a:lnTo>
                      <a:pt x="41363" y="51165"/>
                    </a:lnTo>
                    <a:lnTo>
                      <a:pt x="46418" y="46047"/>
                    </a:lnTo>
                    <a:lnTo>
                      <a:pt x="51498" y="40649"/>
                    </a:lnTo>
                    <a:lnTo>
                      <a:pt x="54406" y="33728"/>
                    </a:lnTo>
                    <a:lnTo>
                      <a:pt x="54406" y="19605"/>
                    </a:lnTo>
                    <a:lnTo>
                      <a:pt x="51498" y="12684"/>
                    </a:lnTo>
                    <a:lnTo>
                      <a:pt x="46418" y="7629"/>
                    </a:lnTo>
                    <a:lnTo>
                      <a:pt x="37609" y="1907"/>
                    </a:lnTo>
                    <a:lnTo>
                      <a:pt x="27304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208" name="object 46"/>
              <p:cNvSpPr/>
              <p:nvPr/>
            </p:nvSpPr>
            <p:spPr>
              <a:xfrm>
                <a:off x="2876037" y="6748556"/>
                <a:ext cx="54553" cy="149702"/>
              </a:xfrm>
              <a:custGeom>
                <a:avLst/>
                <a:gdLst/>
                <a:ahLst/>
                <a:cxnLst/>
                <a:rect l="l" t="t" r="r" b="b"/>
                <a:pathLst>
                  <a:path w="54610" h="149859">
                    <a:moveTo>
                      <a:pt x="27203" y="0"/>
                    </a:moveTo>
                    <a:lnTo>
                      <a:pt x="16619" y="2137"/>
                    </a:lnTo>
                    <a:lnTo>
                      <a:pt x="7972" y="7967"/>
                    </a:lnTo>
                    <a:lnTo>
                      <a:pt x="2139" y="16614"/>
                    </a:lnTo>
                    <a:lnTo>
                      <a:pt x="0" y="27203"/>
                    </a:lnTo>
                    <a:lnTo>
                      <a:pt x="0" y="122072"/>
                    </a:lnTo>
                    <a:lnTo>
                      <a:pt x="2139" y="132650"/>
                    </a:lnTo>
                    <a:lnTo>
                      <a:pt x="7972" y="141298"/>
                    </a:lnTo>
                    <a:lnTo>
                      <a:pt x="16619" y="147134"/>
                    </a:lnTo>
                    <a:lnTo>
                      <a:pt x="27203" y="149275"/>
                    </a:lnTo>
                    <a:lnTo>
                      <a:pt x="37781" y="147134"/>
                    </a:lnTo>
                    <a:lnTo>
                      <a:pt x="46429" y="141298"/>
                    </a:lnTo>
                    <a:lnTo>
                      <a:pt x="52265" y="132650"/>
                    </a:lnTo>
                    <a:lnTo>
                      <a:pt x="54406" y="122072"/>
                    </a:lnTo>
                    <a:lnTo>
                      <a:pt x="54406" y="27203"/>
                    </a:lnTo>
                    <a:lnTo>
                      <a:pt x="52265" y="16614"/>
                    </a:lnTo>
                    <a:lnTo>
                      <a:pt x="46429" y="7967"/>
                    </a:lnTo>
                    <a:lnTo>
                      <a:pt x="37781" y="2137"/>
                    </a:lnTo>
                    <a:lnTo>
                      <a:pt x="27203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209" name="object 47"/>
              <p:cNvSpPr/>
              <p:nvPr/>
            </p:nvSpPr>
            <p:spPr>
              <a:xfrm>
                <a:off x="2475963" y="6387888"/>
                <a:ext cx="854448" cy="497315"/>
              </a:xfrm>
              <a:custGeom>
                <a:avLst/>
                <a:gdLst/>
                <a:ahLst/>
                <a:cxnLst/>
                <a:rect l="l" t="t" r="r" b="b"/>
                <a:pathLst>
                  <a:path w="855345" h="497840">
                    <a:moveTo>
                      <a:pt x="828141" y="0"/>
                    </a:moveTo>
                    <a:lnTo>
                      <a:pt x="27203" y="0"/>
                    </a:lnTo>
                    <a:lnTo>
                      <a:pt x="16625" y="2139"/>
                    </a:lnTo>
                    <a:lnTo>
                      <a:pt x="7977" y="7972"/>
                    </a:lnTo>
                    <a:lnTo>
                      <a:pt x="2141" y="16619"/>
                    </a:lnTo>
                    <a:lnTo>
                      <a:pt x="0" y="27203"/>
                    </a:lnTo>
                    <a:lnTo>
                      <a:pt x="0" y="470420"/>
                    </a:lnTo>
                    <a:lnTo>
                      <a:pt x="2141" y="481009"/>
                    </a:lnTo>
                    <a:lnTo>
                      <a:pt x="7977" y="489656"/>
                    </a:lnTo>
                    <a:lnTo>
                      <a:pt x="16625" y="495486"/>
                    </a:lnTo>
                    <a:lnTo>
                      <a:pt x="27203" y="497624"/>
                    </a:lnTo>
                    <a:lnTo>
                      <a:pt x="37784" y="495486"/>
                    </a:lnTo>
                    <a:lnTo>
                      <a:pt x="46428" y="489656"/>
                    </a:lnTo>
                    <a:lnTo>
                      <a:pt x="52256" y="481009"/>
                    </a:lnTo>
                    <a:lnTo>
                      <a:pt x="54394" y="470420"/>
                    </a:lnTo>
                    <a:lnTo>
                      <a:pt x="54394" y="54406"/>
                    </a:lnTo>
                    <a:lnTo>
                      <a:pt x="855344" y="54406"/>
                    </a:lnTo>
                    <a:lnTo>
                      <a:pt x="855344" y="27203"/>
                    </a:lnTo>
                    <a:lnTo>
                      <a:pt x="853203" y="16619"/>
                    </a:lnTo>
                    <a:lnTo>
                      <a:pt x="847367" y="7972"/>
                    </a:lnTo>
                    <a:lnTo>
                      <a:pt x="838719" y="2139"/>
                    </a:lnTo>
                    <a:lnTo>
                      <a:pt x="828141" y="0"/>
                    </a:lnTo>
                    <a:close/>
                  </a:path>
                  <a:path w="855345" h="497840">
                    <a:moveTo>
                      <a:pt x="855344" y="54406"/>
                    </a:moveTo>
                    <a:lnTo>
                      <a:pt x="800938" y="54406"/>
                    </a:lnTo>
                    <a:lnTo>
                      <a:pt x="800938" y="470420"/>
                    </a:lnTo>
                    <a:lnTo>
                      <a:pt x="803077" y="481009"/>
                    </a:lnTo>
                    <a:lnTo>
                      <a:pt x="808910" y="489656"/>
                    </a:lnTo>
                    <a:lnTo>
                      <a:pt x="817558" y="495486"/>
                    </a:lnTo>
                    <a:lnTo>
                      <a:pt x="828141" y="497624"/>
                    </a:lnTo>
                    <a:lnTo>
                      <a:pt x="838719" y="495486"/>
                    </a:lnTo>
                    <a:lnTo>
                      <a:pt x="847367" y="489656"/>
                    </a:lnTo>
                    <a:lnTo>
                      <a:pt x="853203" y="481009"/>
                    </a:lnTo>
                    <a:lnTo>
                      <a:pt x="855344" y="470420"/>
                    </a:lnTo>
                    <a:lnTo>
                      <a:pt x="855344" y="5440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  <p:sp>
            <p:nvSpPr>
              <p:cNvPr id="210" name="object 48"/>
              <p:cNvSpPr/>
              <p:nvPr/>
            </p:nvSpPr>
            <p:spPr>
              <a:xfrm>
                <a:off x="2403799" y="6028960"/>
                <a:ext cx="999078" cy="341269"/>
              </a:xfrm>
              <a:custGeom>
                <a:avLst/>
                <a:gdLst/>
                <a:ahLst/>
                <a:cxnLst/>
                <a:rect l="l" t="t" r="r" b="b"/>
                <a:pathLst>
                  <a:path w="1000125" h="341629">
                    <a:moveTo>
                      <a:pt x="499930" y="0"/>
                    </a:moveTo>
                    <a:lnTo>
                      <a:pt x="12815" y="290715"/>
                    </a:lnTo>
                    <a:lnTo>
                      <a:pt x="0" y="317936"/>
                    </a:lnTo>
                    <a:lnTo>
                      <a:pt x="3646" y="328091"/>
                    </a:lnTo>
                    <a:lnTo>
                      <a:pt x="8157" y="333691"/>
                    </a:lnTo>
                    <a:lnTo>
                      <a:pt x="13771" y="337802"/>
                    </a:lnTo>
                    <a:lnTo>
                      <a:pt x="20151" y="340334"/>
                    </a:lnTo>
                    <a:lnTo>
                      <a:pt x="26963" y="341198"/>
                    </a:lnTo>
                    <a:lnTo>
                      <a:pt x="31751" y="341198"/>
                    </a:lnTo>
                    <a:lnTo>
                      <a:pt x="36627" y="339928"/>
                    </a:lnTo>
                    <a:lnTo>
                      <a:pt x="105752" y="298036"/>
                    </a:lnTo>
                    <a:lnTo>
                      <a:pt x="499936" y="59016"/>
                    </a:lnTo>
                    <a:lnTo>
                      <a:pt x="604894" y="59016"/>
                    </a:lnTo>
                    <a:lnTo>
                      <a:pt x="514033" y="3924"/>
                    </a:lnTo>
                    <a:lnTo>
                      <a:pt x="507190" y="981"/>
                    </a:lnTo>
                    <a:lnTo>
                      <a:pt x="499930" y="0"/>
                    </a:lnTo>
                    <a:close/>
                  </a:path>
                  <a:path w="1000125" h="341629">
                    <a:moveTo>
                      <a:pt x="604894" y="59016"/>
                    </a:moveTo>
                    <a:lnTo>
                      <a:pt x="499936" y="59016"/>
                    </a:lnTo>
                    <a:lnTo>
                      <a:pt x="958800" y="337286"/>
                    </a:lnTo>
                    <a:lnTo>
                      <a:pt x="968978" y="340907"/>
                    </a:lnTo>
                    <a:lnTo>
                      <a:pt x="979399" y="340385"/>
                    </a:lnTo>
                    <a:lnTo>
                      <a:pt x="988868" y="336015"/>
                    </a:lnTo>
                    <a:lnTo>
                      <a:pt x="996189" y="328091"/>
                    </a:lnTo>
                    <a:lnTo>
                      <a:pt x="999838" y="317920"/>
                    </a:lnTo>
                    <a:lnTo>
                      <a:pt x="999322" y="307503"/>
                    </a:lnTo>
                    <a:lnTo>
                      <a:pt x="994951" y="298036"/>
                    </a:lnTo>
                    <a:lnTo>
                      <a:pt x="987019" y="290715"/>
                    </a:lnTo>
                    <a:lnTo>
                      <a:pt x="604894" y="5901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 sz="1300"/>
              </a:p>
            </p:txBody>
          </p:sp>
        </p:grpSp>
      </p:grpSp>
      <p:grpSp>
        <p:nvGrpSpPr>
          <p:cNvPr id="14" name="Группа 13"/>
          <p:cNvGrpSpPr/>
          <p:nvPr/>
        </p:nvGrpSpPr>
        <p:grpSpPr>
          <a:xfrm>
            <a:off x="245887" y="4623508"/>
            <a:ext cx="5731274" cy="1788473"/>
            <a:chOff x="245887" y="4145009"/>
            <a:chExt cx="5731274" cy="1788473"/>
          </a:xfrm>
        </p:grpSpPr>
        <p:sp>
          <p:nvSpPr>
            <p:cNvPr id="25" name="Прямоугольник 24"/>
            <p:cNvSpPr/>
            <p:nvPr>
              <p:custDataLst>
                <p:tags r:id="rId4"/>
              </p:custDataLst>
            </p:nvPr>
          </p:nvSpPr>
          <p:spPr bwMode="auto">
            <a:xfrm>
              <a:off x="547674" y="4938932"/>
              <a:ext cx="939800" cy="16827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100" b="1" dirty="0" smtClean="0">
                  <a:solidFill>
                    <a:schemeClr val="tx1"/>
                  </a:solidFill>
                  <a:sym typeface="+mn-lt"/>
                </a:rPr>
                <a:t>Качество среды</a:t>
              </a:r>
            </a:p>
            <a:p>
              <a:pPr>
                <a:spcBef>
                  <a:spcPct val="0"/>
                </a:spcBef>
                <a:spcAft>
                  <a:spcPct val="0"/>
                </a:spcAft>
              </a:pPr>
              <a:endParaRPr lang="ru-RU" sz="1100" dirty="0">
                <a:solidFill>
                  <a:schemeClr val="tx1"/>
                </a:solidFill>
                <a:sym typeface="+mn-lt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66239" y="4169908"/>
              <a:ext cx="3661200" cy="3477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</a:pPr>
              <a:r>
                <a:rPr lang="ru-RU" sz="1100" b="1" dirty="0" smtClean="0"/>
                <a:t>Оценка качества городской среды</a:t>
              </a:r>
            </a:p>
            <a:p>
              <a:pPr>
                <a:lnSpc>
                  <a:spcPct val="80000"/>
                </a:lnSpc>
                <a:spcBef>
                  <a:spcPts val="600"/>
                </a:spcBef>
              </a:pPr>
              <a:r>
                <a:rPr lang="ru-RU" sz="1100" dirty="0" smtClean="0"/>
                <a:t>мировой опыт</a:t>
              </a:r>
              <a:endParaRPr lang="ru-RU" sz="1100" dirty="0" smtClean="0">
                <a:solidFill>
                  <a:schemeClr val="accent6"/>
                </a:solidFill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322610" y="4145009"/>
              <a:ext cx="219075" cy="21907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/>
                <a:t>2</a:t>
              </a:r>
              <a:endParaRPr lang="ru-RU" sz="1100" b="1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06455" y="4662267"/>
              <a:ext cx="1716846" cy="1868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100" b="1" dirty="0">
                  <a:solidFill>
                    <a:schemeClr val="tx1"/>
                  </a:solidFill>
                  <a:sym typeface="+mn-lt"/>
                </a:rPr>
                <a:t>42% </a:t>
              </a:r>
              <a:r>
                <a:rPr lang="ru-RU" altLang="en-US" sz="1100" dirty="0">
                  <a:solidFill>
                    <a:schemeClr val="tx1"/>
                  </a:solidFill>
                  <a:sym typeface="+mn-lt"/>
                </a:rPr>
                <a:t>критериев</a:t>
              </a:r>
              <a:endParaRPr lang="ru-RU" sz="1100" dirty="0">
                <a:solidFill>
                  <a:schemeClr val="tx1"/>
                </a:solidFill>
                <a:sym typeface="+mn-lt"/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2050820" y="4662267"/>
              <a:ext cx="2394000" cy="180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100" b="1" dirty="0">
                  <a:solidFill>
                    <a:schemeClr val="tx1"/>
                  </a:solidFill>
                  <a:sym typeface="+mn-lt"/>
                </a:rPr>
                <a:t>58% </a:t>
              </a:r>
              <a:r>
                <a:rPr lang="ru-RU" altLang="en-US" sz="1100" dirty="0">
                  <a:solidFill>
                    <a:schemeClr val="tx1"/>
                  </a:solidFill>
                  <a:sym typeface="+mn-lt"/>
                </a:rPr>
                <a:t>критериев</a:t>
              </a:r>
              <a:endParaRPr lang="ru-RU" sz="1100" dirty="0">
                <a:solidFill>
                  <a:schemeClr val="tx1"/>
                </a:solidFill>
                <a:sym typeface="+mn-lt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14820" y="4662267"/>
              <a:ext cx="36000" cy="18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>
              <p:custDataLst>
                <p:tags r:id="rId5"/>
              </p:custDataLst>
            </p:nvPr>
          </p:nvSpPr>
          <p:spPr bwMode="auto">
            <a:xfrm>
              <a:off x="2535134" y="4951384"/>
              <a:ext cx="939800" cy="16827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ru-RU" altLang="en-US" sz="1100" b="1" dirty="0" smtClean="0">
                  <a:solidFill>
                    <a:schemeClr val="tx1"/>
                  </a:solidFill>
                  <a:sym typeface="+mn-lt"/>
                </a:rPr>
                <a:t>Качество жизни</a:t>
              </a:r>
            </a:p>
            <a:p>
              <a:pPr>
                <a:spcBef>
                  <a:spcPct val="0"/>
                </a:spcBef>
                <a:spcAft>
                  <a:spcPct val="0"/>
                </a:spcAft>
              </a:pPr>
              <a:endParaRPr lang="ru-RU" sz="1100" dirty="0">
                <a:solidFill>
                  <a:schemeClr val="tx1"/>
                </a:solidFill>
                <a:sym typeface="+mn-lt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5887" y="5313353"/>
              <a:ext cx="372368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b="1" dirty="0">
                  <a:solidFill>
                    <a:schemeClr val="accent4"/>
                  </a:solidFill>
                </a:rPr>
                <a:t>200 индикаторов, </a:t>
              </a:r>
              <a:endParaRPr lang="ru-RU" sz="1100" b="1" dirty="0" smtClean="0">
                <a:solidFill>
                  <a:schemeClr val="accent4"/>
                </a:solidFill>
              </a:endParaRPr>
            </a:p>
            <a:p>
              <a:r>
                <a:rPr lang="ru-RU" sz="1100" b="1" dirty="0" smtClean="0">
                  <a:solidFill>
                    <a:schemeClr val="accent4"/>
                  </a:solidFill>
                </a:rPr>
                <a:t>применимых </a:t>
              </a:r>
            </a:p>
            <a:p>
              <a:r>
                <a:rPr lang="ru-RU" sz="1100" b="1" dirty="0" smtClean="0">
                  <a:solidFill>
                    <a:schemeClr val="accent4"/>
                  </a:solidFill>
                </a:rPr>
                <a:t>для </a:t>
              </a:r>
              <a:r>
                <a:rPr lang="ru-RU" sz="1100" b="1" dirty="0">
                  <a:solidFill>
                    <a:schemeClr val="accent4"/>
                  </a:solidFill>
                </a:rPr>
                <a:t>российских </a:t>
              </a:r>
              <a:r>
                <a:rPr lang="ru-RU" sz="1100" b="1" dirty="0" smtClean="0">
                  <a:solidFill>
                    <a:schemeClr val="accent4"/>
                  </a:solidFill>
                </a:rPr>
                <a:t>городов:</a:t>
              </a:r>
            </a:p>
          </p:txBody>
        </p:sp>
        <p:sp>
          <p:nvSpPr>
            <p:cNvPr id="260" name="Прямоугольник 259"/>
            <p:cNvSpPr/>
            <p:nvPr/>
          </p:nvSpPr>
          <p:spPr>
            <a:xfrm>
              <a:off x="2253474" y="5333318"/>
              <a:ext cx="372368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b="1" dirty="0" smtClean="0">
                  <a:solidFill>
                    <a:schemeClr val="accent4"/>
                  </a:solidFill>
                </a:rPr>
                <a:t>60% - </a:t>
              </a:r>
              <a:r>
                <a:rPr lang="ru-RU" sz="1100" dirty="0" smtClean="0">
                  <a:solidFill>
                    <a:schemeClr val="accent4"/>
                  </a:solidFill>
                </a:rPr>
                <a:t>статистика, </a:t>
              </a:r>
              <a:r>
                <a:rPr lang="en-US" sz="1100" dirty="0" smtClean="0">
                  <a:solidFill>
                    <a:schemeClr val="accent4"/>
                  </a:solidFill>
                </a:rPr>
                <a:t>GIS</a:t>
              </a:r>
            </a:p>
            <a:p>
              <a:r>
                <a:rPr lang="ru-RU" sz="1100" b="1" dirty="0" smtClean="0">
                  <a:solidFill>
                    <a:schemeClr val="accent4"/>
                  </a:solidFill>
                </a:rPr>
                <a:t>30% - </a:t>
              </a:r>
              <a:r>
                <a:rPr lang="ru-RU" sz="1100" dirty="0" smtClean="0">
                  <a:solidFill>
                    <a:schemeClr val="accent4"/>
                  </a:solidFill>
                </a:rPr>
                <a:t>натурные исследования</a:t>
              </a:r>
            </a:p>
            <a:p>
              <a:r>
                <a:rPr lang="ru-RU" sz="1100" b="1" dirty="0" smtClean="0">
                  <a:solidFill>
                    <a:schemeClr val="accent4"/>
                  </a:solidFill>
                </a:rPr>
                <a:t>5% - </a:t>
              </a:r>
              <a:r>
                <a:rPr lang="ru-RU" sz="1100" dirty="0" smtClean="0">
                  <a:solidFill>
                    <a:schemeClr val="accent4"/>
                  </a:solidFill>
                </a:rPr>
                <a:t>опросы</a:t>
              </a:r>
              <a:r>
                <a:rPr lang="ru-RU" sz="1100" b="1" dirty="0" smtClean="0">
                  <a:solidFill>
                    <a:schemeClr val="accent4"/>
                  </a:solidFill>
                </a:rPr>
                <a:t> </a:t>
              </a:r>
            </a:p>
          </p:txBody>
        </p:sp>
      </p:grpSp>
      <p:sp>
        <p:nvSpPr>
          <p:cNvPr id="211" name="object 4"/>
          <p:cNvSpPr txBox="1">
            <a:spLocks/>
          </p:cNvSpPr>
          <p:nvPr/>
        </p:nvSpPr>
        <p:spPr>
          <a:xfrm>
            <a:off x="4754664" y="1551507"/>
            <a:ext cx="2050241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ru-RU"/>
            </a:defPPr>
            <a:lvl1pPr>
              <a:defRPr sz="1300" b="1">
                <a:solidFill>
                  <a:schemeClr val="accent6"/>
                </a:solidFill>
              </a:defRPr>
            </a:lvl1pPr>
          </a:lstStyle>
          <a:p>
            <a:r>
              <a:rPr lang="ru-RU" sz="11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Tahoma" panose="020B0604030504040204" pitchFamily="34" charset="0"/>
              </a:rPr>
              <a:t>КРИТЕРИИ ОЦЕНКИ СРЕДЫ </a:t>
            </a:r>
            <a:endParaRPr lang="ru-RU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  <a:sym typeface="Tahoma" panose="020B0604030504040204" pitchFamily="34" charset="0"/>
            </a:endParaRPr>
          </a:p>
        </p:txBody>
      </p:sp>
      <p:sp>
        <p:nvSpPr>
          <p:cNvPr id="262" name="object 6"/>
          <p:cNvSpPr txBox="1"/>
          <p:nvPr/>
        </p:nvSpPr>
        <p:spPr>
          <a:xfrm>
            <a:off x="5241997" y="1903774"/>
            <a:ext cx="185420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5080">
              <a:lnSpc>
                <a:spcPct val="100000"/>
              </a:lnSpc>
              <a:defRPr sz="1300" b="1" spc="-4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sz="1100" dirty="0">
                <a:sym typeface="Tahoma" panose="020B0604030504040204" pitchFamily="34" charset="0"/>
              </a:rPr>
              <a:t>1. БЕЗОПАСНОСТЬ</a:t>
            </a:r>
          </a:p>
        </p:txBody>
      </p:sp>
      <p:grpSp>
        <p:nvGrpSpPr>
          <p:cNvPr id="263" name="Группа 262"/>
          <p:cNvGrpSpPr/>
          <p:nvPr/>
        </p:nvGrpSpPr>
        <p:grpSpPr>
          <a:xfrm>
            <a:off x="4765037" y="1820670"/>
            <a:ext cx="360000" cy="360000"/>
            <a:chOff x="6646850" y="3722799"/>
            <a:chExt cx="516989" cy="516989"/>
          </a:xfrm>
        </p:grpSpPr>
        <p:grpSp>
          <p:nvGrpSpPr>
            <p:cNvPr id="264" name="Группа 263"/>
            <p:cNvGrpSpPr/>
            <p:nvPr/>
          </p:nvGrpSpPr>
          <p:grpSpPr>
            <a:xfrm>
              <a:off x="6646850" y="3722799"/>
              <a:ext cx="516989" cy="516989"/>
              <a:chOff x="6646850" y="3534114"/>
              <a:chExt cx="516989" cy="516989"/>
            </a:xfrm>
          </p:grpSpPr>
          <p:sp>
            <p:nvSpPr>
              <p:cNvPr id="266" name="object 16"/>
              <p:cNvSpPr/>
              <p:nvPr/>
            </p:nvSpPr>
            <p:spPr>
              <a:xfrm>
                <a:off x="6646850" y="3534114"/>
                <a:ext cx="516989" cy="516989"/>
              </a:xfrm>
              <a:custGeom>
                <a:avLst/>
                <a:gdLst/>
                <a:ahLst/>
                <a:cxnLst/>
                <a:rect l="l" t="t" r="r" b="b"/>
                <a:pathLst>
                  <a:path w="502284" h="502285">
                    <a:moveTo>
                      <a:pt x="250951" y="0"/>
                    </a:moveTo>
                    <a:lnTo>
                      <a:pt x="205843" y="4043"/>
                    </a:lnTo>
                    <a:lnTo>
                      <a:pt x="163387" y="15700"/>
                    </a:lnTo>
                    <a:lnTo>
                      <a:pt x="124292" y="34262"/>
                    </a:lnTo>
                    <a:lnTo>
                      <a:pt x="89267" y="59021"/>
                    </a:lnTo>
                    <a:lnTo>
                      <a:pt x="59021" y="89267"/>
                    </a:lnTo>
                    <a:lnTo>
                      <a:pt x="34262" y="124292"/>
                    </a:lnTo>
                    <a:lnTo>
                      <a:pt x="15700" y="163387"/>
                    </a:lnTo>
                    <a:lnTo>
                      <a:pt x="4043" y="205843"/>
                    </a:lnTo>
                    <a:lnTo>
                      <a:pt x="0" y="250951"/>
                    </a:lnTo>
                    <a:lnTo>
                      <a:pt x="4043" y="296060"/>
                    </a:lnTo>
                    <a:lnTo>
                      <a:pt x="15700" y="338516"/>
                    </a:lnTo>
                    <a:lnTo>
                      <a:pt x="34262" y="377611"/>
                    </a:lnTo>
                    <a:lnTo>
                      <a:pt x="59021" y="412636"/>
                    </a:lnTo>
                    <a:lnTo>
                      <a:pt x="89267" y="442882"/>
                    </a:lnTo>
                    <a:lnTo>
                      <a:pt x="124292" y="467641"/>
                    </a:lnTo>
                    <a:lnTo>
                      <a:pt x="163387" y="486203"/>
                    </a:lnTo>
                    <a:lnTo>
                      <a:pt x="205843" y="497860"/>
                    </a:lnTo>
                    <a:lnTo>
                      <a:pt x="250951" y="501903"/>
                    </a:lnTo>
                    <a:lnTo>
                      <a:pt x="296060" y="497860"/>
                    </a:lnTo>
                    <a:lnTo>
                      <a:pt x="338516" y="486203"/>
                    </a:lnTo>
                    <a:lnTo>
                      <a:pt x="377611" y="467641"/>
                    </a:lnTo>
                    <a:lnTo>
                      <a:pt x="412636" y="442882"/>
                    </a:lnTo>
                    <a:lnTo>
                      <a:pt x="442882" y="412636"/>
                    </a:lnTo>
                    <a:lnTo>
                      <a:pt x="467641" y="377611"/>
                    </a:lnTo>
                    <a:lnTo>
                      <a:pt x="486203" y="338516"/>
                    </a:lnTo>
                    <a:lnTo>
                      <a:pt x="497860" y="296060"/>
                    </a:lnTo>
                    <a:lnTo>
                      <a:pt x="501903" y="250951"/>
                    </a:lnTo>
                    <a:lnTo>
                      <a:pt x="497860" y="205843"/>
                    </a:lnTo>
                    <a:lnTo>
                      <a:pt x="486203" y="163387"/>
                    </a:lnTo>
                    <a:lnTo>
                      <a:pt x="467641" y="124292"/>
                    </a:lnTo>
                    <a:lnTo>
                      <a:pt x="442882" y="89267"/>
                    </a:lnTo>
                    <a:lnTo>
                      <a:pt x="412636" y="59021"/>
                    </a:lnTo>
                    <a:lnTo>
                      <a:pt x="377611" y="34262"/>
                    </a:lnTo>
                    <a:lnTo>
                      <a:pt x="338516" y="15700"/>
                    </a:lnTo>
                    <a:lnTo>
                      <a:pt x="296060" y="4043"/>
                    </a:lnTo>
                    <a:lnTo>
                      <a:pt x="250951" y="0"/>
                    </a:lnTo>
                    <a:close/>
                  </a:path>
                </a:pathLst>
              </a:custGeom>
              <a:solidFill>
                <a:srgbClr val="034EA2"/>
              </a:solidFill>
            </p:spPr>
            <p:txBody>
              <a:bodyPr wrap="square" lIns="0" tIns="0" rIns="0" bIns="0" rtlCol="0"/>
              <a:lstStyle/>
              <a:p>
                <a:endParaRPr sz="13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Tahoma" panose="020B0604030504040204" pitchFamily="34" charset="0"/>
                </a:endParaRPr>
              </a:p>
            </p:txBody>
          </p:sp>
          <p:sp>
            <p:nvSpPr>
              <p:cNvPr id="267" name="object 17"/>
              <p:cNvSpPr/>
              <p:nvPr/>
            </p:nvSpPr>
            <p:spPr>
              <a:xfrm>
                <a:off x="6787182" y="3641429"/>
                <a:ext cx="221615" cy="287655"/>
              </a:xfrm>
              <a:custGeom>
                <a:avLst/>
                <a:gdLst/>
                <a:ahLst/>
                <a:cxnLst/>
                <a:rect l="l" t="t" r="r" b="b"/>
                <a:pathLst>
                  <a:path w="221615" h="287655">
                    <a:moveTo>
                      <a:pt x="109766" y="286626"/>
                    </a:moveTo>
                    <a:lnTo>
                      <a:pt x="163560" y="258927"/>
                    </a:lnTo>
                    <a:lnTo>
                      <a:pt x="199981" y="226265"/>
                    </a:lnTo>
                    <a:lnTo>
                      <a:pt x="220155" y="183870"/>
                    </a:lnTo>
                    <a:lnTo>
                      <a:pt x="221438" y="146476"/>
                    </a:lnTo>
                    <a:lnTo>
                      <a:pt x="216021" y="122326"/>
                    </a:lnTo>
                    <a:lnTo>
                      <a:pt x="209203" y="103796"/>
                    </a:lnTo>
                    <a:lnTo>
                      <a:pt x="206286" y="83261"/>
                    </a:lnTo>
                    <a:lnTo>
                      <a:pt x="208453" y="67018"/>
                    </a:lnTo>
                    <a:lnTo>
                      <a:pt x="213221" y="55294"/>
                    </a:lnTo>
                    <a:lnTo>
                      <a:pt x="217988" y="48187"/>
                    </a:lnTo>
                    <a:lnTo>
                      <a:pt x="220155" y="45796"/>
                    </a:lnTo>
                    <a:lnTo>
                      <a:pt x="193485" y="22237"/>
                    </a:lnTo>
                    <a:lnTo>
                      <a:pt x="155601" y="32727"/>
                    </a:lnTo>
                    <a:lnTo>
                      <a:pt x="134352" y="33907"/>
                    </a:lnTo>
                    <a:lnTo>
                      <a:pt x="121978" y="23693"/>
                    </a:lnTo>
                    <a:lnTo>
                      <a:pt x="110719" y="0"/>
                    </a:lnTo>
                    <a:lnTo>
                      <a:pt x="90311" y="21262"/>
                    </a:lnTo>
                    <a:lnTo>
                      <a:pt x="62686" y="27104"/>
                    </a:lnTo>
                    <a:lnTo>
                      <a:pt x="38383" y="25074"/>
                    </a:lnTo>
                    <a:lnTo>
                      <a:pt x="27940" y="22720"/>
                    </a:lnTo>
                    <a:lnTo>
                      <a:pt x="1283" y="46266"/>
                    </a:lnTo>
                    <a:lnTo>
                      <a:pt x="9301" y="54080"/>
                    </a:lnTo>
                    <a:lnTo>
                      <a:pt x="13418" y="60588"/>
                    </a:lnTo>
                    <a:lnTo>
                      <a:pt x="14935" y="69301"/>
                    </a:lnTo>
                    <a:lnTo>
                      <a:pt x="15151" y="83731"/>
                    </a:lnTo>
                    <a:lnTo>
                      <a:pt x="12234" y="104273"/>
                    </a:lnTo>
                    <a:lnTo>
                      <a:pt x="5417" y="122807"/>
                    </a:lnTo>
                    <a:lnTo>
                      <a:pt x="0" y="146958"/>
                    </a:lnTo>
                    <a:lnTo>
                      <a:pt x="1283" y="184353"/>
                    </a:lnTo>
                    <a:lnTo>
                      <a:pt x="21457" y="226747"/>
                    </a:lnTo>
                    <a:lnTo>
                      <a:pt x="57877" y="259410"/>
                    </a:lnTo>
                    <a:lnTo>
                      <a:pt x="93598" y="280233"/>
                    </a:lnTo>
                    <a:lnTo>
                      <a:pt x="111671" y="287108"/>
                    </a:lnTo>
                  </a:path>
                </a:pathLst>
              </a:custGeom>
              <a:ln w="12699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13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Tahoma" panose="020B0604030504040204" pitchFamily="34" charset="0"/>
                </a:endParaRPr>
              </a:p>
            </p:txBody>
          </p:sp>
        </p:grpSp>
        <p:sp>
          <p:nvSpPr>
            <p:cNvPr id="265" name="object 18"/>
            <p:cNvSpPr/>
            <p:nvPr/>
          </p:nvSpPr>
          <p:spPr>
            <a:xfrm>
              <a:off x="6842795" y="3772012"/>
              <a:ext cx="109220" cy="103505"/>
            </a:xfrm>
            <a:custGeom>
              <a:avLst/>
              <a:gdLst/>
              <a:ahLst/>
              <a:cxnLst/>
              <a:rect l="l" t="t" r="r" b="b"/>
              <a:pathLst>
                <a:path w="109220" h="103505">
                  <a:moveTo>
                    <a:pt x="54203" y="0"/>
                  </a:moveTo>
                  <a:lnTo>
                    <a:pt x="41529" y="39535"/>
                  </a:lnTo>
                  <a:lnTo>
                    <a:pt x="0" y="39700"/>
                  </a:lnTo>
                  <a:lnTo>
                    <a:pt x="33693" y="63982"/>
                  </a:lnTo>
                  <a:lnTo>
                    <a:pt x="21005" y="103517"/>
                  </a:lnTo>
                  <a:lnTo>
                    <a:pt x="54508" y="78981"/>
                  </a:lnTo>
                  <a:lnTo>
                    <a:pt x="80211" y="78981"/>
                  </a:lnTo>
                  <a:lnTo>
                    <a:pt x="75222" y="63817"/>
                  </a:lnTo>
                  <a:lnTo>
                    <a:pt x="108499" y="39446"/>
                  </a:lnTo>
                  <a:lnTo>
                    <a:pt x="67195" y="39446"/>
                  </a:lnTo>
                  <a:lnTo>
                    <a:pt x="54203" y="0"/>
                  </a:lnTo>
                  <a:close/>
                </a:path>
                <a:path w="109220" h="103505">
                  <a:moveTo>
                    <a:pt x="80211" y="78981"/>
                  </a:moveTo>
                  <a:lnTo>
                    <a:pt x="54508" y="78981"/>
                  </a:lnTo>
                  <a:lnTo>
                    <a:pt x="88201" y="103263"/>
                  </a:lnTo>
                  <a:lnTo>
                    <a:pt x="80211" y="78981"/>
                  </a:lnTo>
                  <a:close/>
                </a:path>
                <a:path w="109220" h="103505">
                  <a:moveTo>
                    <a:pt x="108724" y="39281"/>
                  </a:moveTo>
                  <a:lnTo>
                    <a:pt x="67195" y="39446"/>
                  </a:lnTo>
                  <a:lnTo>
                    <a:pt x="108499" y="39446"/>
                  </a:lnTo>
                  <a:lnTo>
                    <a:pt x="108724" y="392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</p:grpSp>
      <p:sp>
        <p:nvSpPr>
          <p:cNvPr id="271" name="object 14"/>
          <p:cNvSpPr txBox="1"/>
          <p:nvPr/>
        </p:nvSpPr>
        <p:spPr>
          <a:xfrm>
            <a:off x="5241997" y="2417466"/>
            <a:ext cx="124142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5080">
              <a:lnSpc>
                <a:spcPct val="100000"/>
              </a:lnSpc>
              <a:defRPr sz="1300" b="1" spc="-4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sz="1100" dirty="0">
                <a:sym typeface="Tahoma" panose="020B0604030504040204" pitchFamily="34" charset="0"/>
              </a:rPr>
              <a:t>2. КОМФОРТ</a:t>
            </a:r>
          </a:p>
        </p:txBody>
      </p:sp>
      <p:grpSp>
        <p:nvGrpSpPr>
          <p:cNvPr id="272" name="Группа 271"/>
          <p:cNvGrpSpPr/>
          <p:nvPr/>
        </p:nvGrpSpPr>
        <p:grpSpPr>
          <a:xfrm>
            <a:off x="4765037" y="2335008"/>
            <a:ext cx="360000" cy="360000"/>
            <a:chOff x="6631468" y="5609917"/>
            <a:chExt cx="502284" cy="502284"/>
          </a:xfrm>
        </p:grpSpPr>
        <p:sp>
          <p:nvSpPr>
            <p:cNvPr id="273" name="object 34"/>
            <p:cNvSpPr/>
            <p:nvPr/>
          </p:nvSpPr>
          <p:spPr>
            <a:xfrm>
              <a:off x="6631468" y="5609917"/>
              <a:ext cx="502284" cy="502284"/>
            </a:xfrm>
            <a:custGeom>
              <a:avLst/>
              <a:gdLst/>
              <a:ahLst/>
              <a:cxnLst/>
              <a:rect l="l" t="t" r="r" b="b"/>
              <a:pathLst>
                <a:path w="502284" h="502285">
                  <a:moveTo>
                    <a:pt x="250951" y="0"/>
                  </a:moveTo>
                  <a:lnTo>
                    <a:pt x="205843" y="4043"/>
                  </a:lnTo>
                  <a:lnTo>
                    <a:pt x="163387" y="15700"/>
                  </a:lnTo>
                  <a:lnTo>
                    <a:pt x="124292" y="34262"/>
                  </a:lnTo>
                  <a:lnTo>
                    <a:pt x="89267" y="59021"/>
                  </a:lnTo>
                  <a:lnTo>
                    <a:pt x="59021" y="89267"/>
                  </a:lnTo>
                  <a:lnTo>
                    <a:pt x="34262" y="124292"/>
                  </a:lnTo>
                  <a:lnTo>
                    <a:pt x="15700" y="163387"/>
                  </a:lnTo>
                  <a:lnTo>
                    <a:pt x="4043" y="205843"/>
                  </a:lnTo>
                  <a:lnTo>
                    <a:pt x="0" y="250951"/>
                  </a:lnTo>
                  <a:lnTo>
                    <a:pt x="4043" y="296060"/>
                  </a:lnTo>
                  <a:lnTo>
                    <a:pt x="15700" y="338516"/>
                  </a:lnTo>
                  <a:lnTo>
                    <a:pt x="34262" y="377611"/>
                  </a:lnTo>
                  <a:lnTo>
                    <a:pt x="59021" y="412636"/>
                  </a:lnTo>
                  <a:lnTo>
                    <a:pt x="89267" y="442882"/>
                  </a:lnTo>
                  <a:lnTo>
                    <a:pt x="124292" y="467641"/>
                  </a:lnTo>
                  <a:lnTo>
                    <a:pt x="163387" y="486203"/>
                  </a:lnTo>
                  <a:lnTo>
                    <a:pt x="205843" y="497860"/>
                  </a:lnTo>
                  <a:lnTo>
                    <a:pt x="250951" y="501903"/>
                  </a:lnTo>
                  <a:lnTo>
                    <a:pt x="296060" y="497860"/>
                  </a:lnTo>
                  <a:lnTo>
                    <a:pt x="338516" y="486203"/>
                  </a:lnTo>
                  <a:lnTo>
                    <a:pt x="377611" y="467641"/>
                  </a:lnTo>
                  <a:lnTo>
                    <a:pt x="412636" y="442882"/>
                  </a:lnTo>
                  <a:lnTo>
                    <a:pt x="442882" y="412636"/>
                  </a:lnTo>
                  <a:lnTo>
                    <a:pt x="467641" y="377611"/>
                  </a:lnTo>
                  <a:lnTo>
                    <a:pt x="486203" y="338516"/>
                  </a:lnTo>
                  <a:lnTo>
                    <a:pt x="497860" y="296060"/>
                  </a:lnTo>
                  <a:lnTo>
                    <a:pt x="501903" y="250951"/>
                  </a:lnTo>
                  <a:lnTo>
                    <a:pt x="497860" y="205843"/>
                  </a:lnTo>
                  <a:lnTo>
                    <a:pt x="486203" y="163387"/>
                  </a:lnTo>
                  <a:lnTo>
                    <a:pt x="467641" y="124292"/>
                  </a:lnTo>
                  <a:lnTo>
                    <a:pt x="442882" y="89267"/>
                  </a:lnTo>
                  <a:lnTo>
                    <a:pt x="412636" y="59021"/>
                  </a:lnTo>
                  <a:lnTo>
                    <a:pt x="377611" y="34262"/>
                  </a:lnTo>
                  <a:lnTo>
                    <a:pt x="338516" y="15700"/>
                  </a:lnTo>
                  <a:lnTo>
                    <a:pt x="296060" y="4043"/>
                  </a:lnTo>
                  <a:lnTo>
                    <a:pt x="250951" y="0"/>
                  </a:lnTo>
                  <a:close/>
                </a:path>
              </a:pathLst>
            </a:custGeom>
            <a:solidFill>
              <a:srgbClr val="00C0F3"/>
            </a:solidFill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274" name="object 35"/>
            <p:cNvSpPr/>
            <p:nvPr/>
          </p:nvSpPr>
          <p:spPr>
            <a:xfrm>
              <a:off x="6752753" y="5732789"/>
              <a:ext cx="259715" cy="256540"/>
            </a:xfrm>
            <a:custGeom>
              <a:avLst/>
              <a:gdLst/>
              <a:ahLst/>
              <a:cxnLst/>
              <a:rect l="l" t="t" r="r" b="b"/>
              <a:pathLst>
                <a:path w="259715" h="256539">
                  <a:moveTo>
                    <a:pt x="0" y="256451"/>
                  </a:moveTo>
                  <a:lnTo>
                    <a:pt x="259308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275" name="object 36"/>
            <p:cNvSpPr/>
            <p:nvPr/>
          </p:nvSpPr>
          <p:spPr>
            <a:xfrm>
              <a:off x="6770215" y="5741997"/>
              <a:ext cx="224790" cy="238125"/>
            </a:xfrm>
            <a:custGeom>
              <a:avLst/>
              <a:gdLst/>
              <a:ahLst/>
              <a:cxnLst/>
              <a:rect l="l" t="t" r="r" b="b"/>
              <a:pathLst>
                <a:path w="224790" h="238125">
                  <a:moveTo>
                    <a:pt x="165501" y="0"/>
                  </a:moveTo>
                  <a:lnTo>
                    <a:pt x="149095" y="8396"/>
                  </a:lnTo>
                  <a:lnTo>
                    <a:pt x="125272" y="32231"/>
                  </a:lnTo>
                  <a:lnTo>
                    <a:pt x="7467" y="145959"/>
                  </a:lnTo>
                  <a:lnTo>
                    <a:pt x="2362" y="152779"/>
                  </a:lnTo>
                  <a:lnTo>
                    <a:pt x="914" y="157186"/>
                  </a:lnTo>
                  <a:lnTo>
                    <a:pt x="0" y="164628"/>
                  </a:lnTo>
                  <a:lnTo>
                    <a:pt x="2819" y="231621"/>
                  </a:lnTo>
                  <a:lnTo>
                    <a:pt x="3035" y="231621"/>
                  </a:lnTo>
                  <a:lnTo>
                    <a:pt x="73253" y="238123"/>
                  </a:lnTo>
                  <a:lnTo>
                    <a:pt x="80835" y="238123"/>
                  </a:lnTo>
                  <a:lnTo>
                    <a:pt x="91681" y="229449"/>
                  </a:lnTo>
                  <a:lnTo>
                    <a:pt x="96011" y="224039"/>
                  </a:lnTo>
                  <a:lnTo>
                    <a:pt x="170776" y="151433"/>
                  </a:lnTo>
                  <a:lnTo>
                    <a:pt x="133934" y="142759"/>
                  </a:lnTo>
                  <a:lnTo>
                    <a:pt x="188112" y="127595"/>
                  </a:lnTo>
                  <a:lnTo>
                    <a:pt x="211962" y="102665"/>
                  </a:lnTo>
                  <a:lnTo>
                    <a:pt x="216905" y="96317"/>
                  </a:lnTo>
                  <a:lnTo>
                    <a:pt x="224691" y="79508"/>
                  </a:lnTo>
                  <a:lnTo>
                    <a:pt x="224757" y="55586"/>
                  </a:lnTo>
                  <a:lnTo>
                    <a:pt x="206540" y="27900"/>
                  </a:lnTo>
                  <a:lnTo>
                    <a:pt x="182110" y="6636"/>
                  </a:lnTo>
                  <a:lnTo>
                    <a:pt x="165501" y="0"/>
                  </a:lnTo>
                  <a:close/>
                </a:path>
              </a:pathLst>
            </a:custGeom>
            <a:solidFill>
              <a:srgbClr val="00C0F3"/>
            </a:solidFill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276" name="object 37"/>
            <p:cNvSpPr/>
            <p:nvPr/>
          </p:nvSpPr>
          <p:spPr>
            <a:xfrm>
              <a:off x="6770215" y="5741997"/>
              <a:ext cx="224790" cy="238125"/>
            </a:xfrm>
            <a:custGeom>
              <a:avLst/>
              <a:gdLst/>
              <a:ahLst/>
              <a:cxnLst/>
              <a:rect l="l" t="t" r="r" b="b"/>
              <a:pathLst>
                <a:path w="224790" h="238125">
                  <a:moveTo>
                    <a:pt x="2819" y="231621"/>
                  </a:moveTo>
                  <a:lnTo>
                    <a:pt x="0" y="164628"/>
                  </a:lnTo>
                  <a:lnTo>
                    <a:pt x="914" y="157186"/>
                  </a:lnTo>
                  <a:lnTo>
                    <a:pt x="1739" y="154684"/>
                  </a:lnTo>
                  <a:lnTo>
                    <a:pt x="2362" y="152779"/>
                  </a:lnTo>
                  <a:lnTo>
                    <a:pt x="7467" y="145959"/>
                  </a:lnTo>
                  <a:lnTo>
                    <a:pt x="125272" y="32231"/>
                  </a:lnTo>
                  <a:lnTo>
                    <a:pt x="149095" y="8396"/>
                  </a:lnTo>
                  <a:lnTo>
                    <a:pt x="165501" y="0"/>
                  </a:lnTo>
                  <a:lnTo>
                    <a:pt x="182110" y="6636"/>
                  </a:lnTo>
                  <a:lnTo>
                    <a:pt x="206540" y="27900"/>
                  </a:lnTo>
                  <a:lnTo>
                    <a:pt x="224757" y="55586"/>
                  </a:lnTo>
                  <a:lnTo>
                    <a:pt x="224691" y="79508"/>
                  </a:lnTo>
                  <a:lnTo>
                    <a:pt x="216905" y="96317"/>
                  </a:lnTo>
                  <a:lnTo>
                    <a:pt x="211962" y="102665"/>
                  </a:lnTo>
                  <a:lnTo>
                    <a:pt x="188112" y="127595"/>
                  </a:lnTo>
                  <a:lnTo>
                    <a:pt x="133934" y="142759"/>
                  </a:lnTo>
                  <a:lnTo>
                    <a:pt x="170776" y="151433"/>
                  </a:lnTo>
                  <a:lnTo>
                    <a:pt x="96011" y="224039"/>
                  </a:lnTo>
                  <a:lnTo>
                    <a:pt x="91681" y="229449"/>
                  </a:lnTo>
                  <a:lnTo>
                    <a:pt x="86258" y="233792"/>
                  </a:lnTo>
                  <a:lnTo>
                    <a:pt x="80835" y="238123"/>
                  </a:lnTo>
                  <a:lnTo>
                    <a:pt x="73253" y="238123"/>
                  </a:lnTo>
                  <a:lnTo>
                    <a:pt x="3035" y="231621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</p:grpSp>
      <p:sp>
        <p:nvSpPr>
          <p:cNvPr id="279" name="object 12"/>
          <p:cNvSpPr txBox="1"/>
          <p:nvPr/>
        </p:nvSpPr>
        <p:spPr>
          <a:xfrm>
            <a:off x="5235156" y="2939010"/>
            <a:ext cx="19970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5080">
              <a:lnSpc>
                <a:spcPct val="100000"/>
              </a:lnSpc>
              <a:defRPr sz="1300" b="1" spc="-4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sz="1100" dirty="0">
                <a:sym typeface="Tahoma" panose="020B0604030504040204" pitchFamily="34" charset="0"/>
              </a:rPr>
              <a:t>3. ЭКОЛОГИЧНОСТЬ</a:t>
            </a:r>
          </a:p>
        </p:txBody>
      </p:sp>
      <p:grpSp>
        <p:nvGrpSpPr>
          <p:cNvPr id="280" name="Группа 279"/>
          <p:cNvGrpSpPr/>
          <p:nvPr/>
        </p:nvGrpSpPr>
        <p:grpSpPr>
          <a:xfrm>
            <a:off x="4765037" y="2849346"/>
            <a:ext cx="360000" cy="360000"/>
            <a:chOff x="6663199" y="7695015"/>
            <a:chExt cx="502284" cy="502284"/>
          </a:xfrm>
        </p:grpSpPr>
        <p:sp>
          <p:nvSpPr>
            <p:cNvPr id="281" name="object 19"/>
            <p:cNvSpPr/>
            <p:nvPr/>
          </p:nvSpPr>
          <p:spPr>
            <a:xfrm>
              <a:off x="6663199" y="7695015"/>
              <a:ext cx="502284" cy="502284"/>
            </a:xfrm>
            <a:custGeom>
              <a:avLst/>
              <a:gdLst/>
              <a:ahLst/>
              <a:cxnLst/>
              <a:rect l="l" t="t" r="r" b="b"/>
              <a:pathLst>
                <a:path w="502284" h="502284">
                  <a:moveTo>
                    <a:pt x="250951" y="0"/>
                  </a:moveTo>
                  <a:lnTo>
                    <a:pt x="205843" y="4043"/>
                  </a:lnTo>
                  <a:lnTo>
                    <a:pt x="163387" y="15700"/>
                  </a:lnTo>
                  <a:lnTo>
                    <a:pt x="124292" y="34262"/>
                  </a:lnTo>
                  <a:lnTo>
                    <a:pt x="89267" y="59021"/>
                  </a:lnTo>
                  <a:lnTo>
                    <a:pt x="59021" y="89267"/>
                  </a:lnTo>
                  <a:lnTo>
                    <a:pt x="34262" y="124292"/>
                  </a:lnTo>
                  <a:lnTo>
                    <a:pt x="15700" y="163387"/>
                  </a:lnTo>
                  <a:lnTo>
                    <a:pt x="4043" y="205843"/>
                  </a:lnTo>
                  <a:lnTo>
                    <a:pt x="0" y="250951"/>
                  </a:lnTo>
                  <a:lnTo>
                    <a:pt x="4043" y="296060"/>
                  </a:lnTo>
                  <a:lnTo>
                    <a:pt x="15700" y="338516"/>
                  </a:lnTo>
                  <a:lnTo>
                    <a:pt x="34262" y="377611"/>
                  </a:lnTo>
                  <a:lnTo>
                    <a:pt x="59021" y="412636"/>
                  </a:lnTo>
                  <a:lnTo>
                    <a:pt x="89267" y="442882"/>
                  </a:lnTo>
                  <a:lnTo>
                    <a:pt x="124292" y="467641"/>
                  </a:lnTo>
                  <a:lnTo>
                    <a:pt x="163387" y="486203"/>
                  </a:lnTo>
                  <a:lnTo>
                    <a:pt x="205843" y="497860"/>
                  </a:lnTo>
                  <a:lnTo>
                    <a:pt x="250951" y="501903"/>
                  </a:lnTo>
                  <a:lnTo>
                    <a:pt x="296060" y="497860"/>
                  </a:lnTo>
                  <a:lnTo>
                    <a:pt x="338516" y="486203"/>
                  </a:lnTo>
                  <a:lnTo>
                    <a:pt x="377611" y="467641"/>
                  </a:lnTo>
                  <a:lnTo>
                    <a:pt x="412636" y="442882"/>
                  </a:lnTo>
                  <a:lnTo>
                    <a:pt x="442882" y="412636"/>
                  </a:lnTo>
                  <a:lnTo>
                    <a:pt x="467641" y="377611"/>
                  </a:lnTo>
                  <a:lnTo>
                    <a:pt x="486203" y="338516"/>
                  </a:lnTo>
                  <a:lnTo>
                    <a:pt x="497860" y="296060"/>
                  </a:lnTo>
                  <a:lnTo>
                    <a:pt x="501903" y="250951"/>
                  </a:lnTo>
                  <a:lnTo>
                    <a:pt x="497860" y="205843"/>
                  </a:lnTo>
                  <a:lnTo>
                    <a:pt x="486203" y="163387"/>
                  </a:lnTo>
                  <a:lnTo>
                    <a:pt x="467641" y="124292"/>
                  </a:lnTo>
                  <a:lnTo>
                    <a:pt x="442882" y="89267"/>
                  </a:lnTo>
                  <a:lnTo>
                    <a:pt x="412636" y="59021"/>
                  </a:lnTo>
                  <a:lnTo>
                    <a:pt x="377611" y="34262"/>
                  </a:lnTo>
                  <a:lnTo>
                    <a:pt x="338516" y="15700"/>
                  </a:lnTo>
                  <a:lnTo>
                    <a:pt x="296060" y="4043"/>
                  </a:lnTo>
                  <a:lnTo>
                    <a:pt x="250951" y="0"/>
                  </a:lnTo>
                  <a:close/>
                </a:path>
              </a:pathLst>
            </a:custGeom>
            <a:solidFill>
              <a:srgbClr val="00A65D"/>
            </a:solidFill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grpSp>
          <p:nvGrpSpPr>
            <p:cNvPr id="282" name="Группа 281"/>
            <p:cNvGrpSpPr/>
            <p:nvPr/>
          </p:nvGrpSpPr>
          <p:grpSpPr>
            <a:xfrm>
              <a:off x="6778439" y="7814991"/>
              <a:ext cx="271805" cy="262332"/>
              <a:chOff x="6782007" y="7812071"/>
              <a:chExt cx="271805" cy="262332"/>
            </a:xfrm>
          </p:grpSpPr>
          <p:sp>
            <p:nvSpPr>
              <p:cNvPr id="283" name="object 20"/>
              <p:cNvSpPr/>
              <p:nvPr/>
            </p:nvSpPr>
            <p:spPr>
              <a:xfrm>
                <a:off x="6916360" y="7812071"/>
                <a:ext cx="125730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125729" h="76200">
                    <a:moveTo>
                      <a:pt x="9296" y="9385"/>
                    </a:moveTo>
                    <a:lnTo>
                      <a:pt x="0" y="18783"/>
                    </a:lnTo>
                    <a:lnTo>
                      <a:pt x="419" y="28778"/>
                    </a:lnTo>
                    <a:lnTo>
                      <a:pt x="507" y="75437"/>
                    </a:lnTo>
                    <a:lnTo>
                      <a:pt x="91566" y="75437"/>
                    </a:lnTo>
                    <a:lnTo>
                      <a:pt x="99719" y="75749"/>
                    </a:lnTo>
                    <a:lnTo>
                      <a:pt x="104922" y="74926"/>
                    </a:lnTo>
                    <a:lnTo>
                      <a:pt x="109413" y="72137"/>
                    </a:lnTo>
                    <a:lnTo>
                      <a:pt x="115430" y="66547"/>
                    </a:lnTo>
                    <a:lnTo>
                      <a:pt x="125475" y="56845"/>
                    </a:lnTo>
                    <a:lnTo>
                      <a:pt x="123888" y="45110"/>
                    </a:lnTo>
                    <a:lnTo>
                      <a:pt x="123583" y="1523"/>
                    </a:lnTo>
                    <a:lnTo>
                      <a:pt x="28752" y="1219"/>
                    </a:lnTo>
                    <a:lnTo>
                      <a:pt x="18605" y="0"/>
                    </a:lnTo>
                    <a:lnTo>
                      <a:pt x="9296" y="9385"/>
                    </a:lnTo>
                    <a:close/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13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Tahoma" panose="020B0604030504040204" pitchFamily="34" charset="0"/>
                </a:endParaRPr>
              </a:p>
            </p:txBody>
          </p:sp>
          <p:sp>
            <p:nvSpPr>
              <p:cNvPr id="284" name="object 21"/>
              <p:cNvSpPr/>
              <p:nvPr/>
            </p:nvSpPr>
            <p:spPr>
              <a:xfrm>
                <a:off x="6785703" y="7812541"/>
                <a:ext cx="125730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125729" h="76200">
                    <a:moveTo>
                      <a:pt x="116179" y="9398"/>
                    </a:moveTo>
                    <a:lnTo>
                      <a:pt x="125488" y="18783"/>
                    </a:lnTo>
                    <a:lnTo>
                      <a:pt x="125056" y="28790"/>
                    </a:lnTo>
                    <a:lnTo>
                      <a:pt x="124968" y="75438"/>
                    </a:lnTo>
                    <a:lnTo>
                      <a:pt x="33909" y="75438"/>
                    </a:lnTo>
                    <a:lnTo>
                      <a:pt x="25756" y="75756"/>
                    </a:lnTo>
                    <a:lnTo>
                      <a:pt x="20553" y="74937"/>
                    </a:lnTo>
                    <a:lnTo>
                      <a:pt x="16062" y="72150"/>
                    </a:lnTo>
                    <a:lnTo>
                      <a:pt x="10045" y="66560"/>
                    </a:lnTo>
                    <a:lnTo>
                      <a:pt x="0" y="56857"/>
                    </a:lnTo>
                    <a:lnTo>
                      <a:pt x="1587" y="45123"/>
                    </a:lnTo>
                    <a:lnTo>
                      <a:pt x="1892" y="1524"/>
                    </a:lnTo>
                    <a:lnTo>
                      <a:pt x="96723" y="1231"/>
                    </a:lnTo>
                    <a:lnTo>
                      <a:pt x="106870" y="0"/>
                    </a:lnTo>
                    <a:lnTo>
                      <a:pt x="116179" y="9398"/>
                    </a:lnTo>
                    <a:close/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13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Tahoma" panose="020B0604030504040204" pitchFamily="34" charset="0"/>
                </a:endParaRPr>
              </a:p>
            </p:txBody>
          </p:sp>
          <p:sp>
            <p:nvSpPr>
              <p:cNvPr id="285" name="object 22"/>
              <p:cNvSpPr/>
              <p:nvPr/>
            </p:nvSpPr>
            <p:spPr>
              <a:xfrm>
                <a:off x="6913770" y="7843301"/>
                <a:ext cx="0" cy="140970"/>
              </a:xfrm>
              <a:custGeom>
                <a:avLst/>
                <a:gdLst/>
                <a:ahLst/>
                <a:cxnLst/>
                <a:rect l="l" t="t" r="r" b="b"/>
                <a:pathLst>
                  <a:path h="140970">
                    <a:moveTo>
                      <a:pt x="0" y="0"/>
                    </a:moveTo>
                    <a:lnTo>
                      <a:pt x="0" y="140779"/>
                    </a:lnTo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13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Tahoma" panose="020B0604030504040204" pitchFamily="34" charset="0"/>
                </a:endParaRPr>
              </a:p>
            </p:txBody>
          </p:sp>
          <p:sp>
            <p:nvSpPr>
              <p:cNvPr id="286" name="object 23"/>
              <p:cNvSpPr/>
              <p:nvPr/>
            </p:nvSpPr>
            <p:spPr>
              <a:xfrm>
                <a:off x="6817672" y="7925927"/>
                <a:ext cx="172085" cy="123189"/>
              </a:xfrm>
              <a:custGeom>
                <a:avLst/>
                <a:gdLst/>
                <a:ahLst/>
                <a:cxnLst/>
                <a:rect l="l" t="t" r="r" b="b"/>
                <a:pathLst>
                  <a:path w="172084" h="123190">
                    <a:moveTo>
                      <a:pt x="106829" y="122999"/>
                    </a:moveTo>
                    <a:lnTo>
                      <a:pt x="132204" y="118166"/>
                    </a:lnTo>
                    <a:lnTo>
                      <a:pt x="152925" y="104986"/>
                    </a:lnTo>
                    <a:lnTo>
                      <a:pt x="166895" y="85435"/>
                    </a:lnTo>
                    <a:lnTo>
                      <a:pt x="172018" y="61493"/>
                    </a:lnTo>
                    <a:lnTo>
                      <a:pt x="166895" y="37558"/>
                    </a:lnTo>
                    <a:lnTo>
                      <a:pt x="152925" y="18011"/>
                    </a:lnTo>
                    <a:lnTo>
                      <a:pt x="132204" y="4832"/>
                    </a:lnTo>
                    <a:lnTo>
                      <a:pt x="106829" y="0"/>
                    </a:lnTo>
                    <a:lnTo>
                      <a:pt x="79799" y="2620"/>
                    </a:lnTo>
                    <a:lnTo>
                      <a:pt x="61117" y="13269"/>
                    </a:lnTo>
                    <a:lnTo>
                      <a:pt x="49381" y="27240"/>
                    </a:lnTo>
                    <a:lnTo>
                      <a:pt x="43189" y="39827"/>
                    </a:lnTo>
                    <a:lnTo>
                      <a:pt x="35765" y="36354"/>
                    </a:lnTo>
                    <a:lnTo>
                      <a:pt x="1195" y="62134"/>
                    </a:lnTo>
                    <a:lnTo>
                      <a:pt x="0" y="71367"/>
                    </a:lnTo>
                    <a:lnTo>
                      <a:pt x="60" y="75247"/>
                    </a:lnTo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13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Tahoma" panose="020B0604030504040204" pitchFamily="34" charset="0"/>
                </a:endParaRPr>
              </a:p>
            </p:txBody>
          </p:sp>
          <p:sp>
            <p:nvSpPr>
              <p:cNvPr id="287" name="object 24"/>
              <p:cNvSpPr/>
              <p:nvPr/>
            </p:nvSpPr>
            <p:spPr>
              <a:xfrm>
                <a:off x="6914747" y="7995494"/>
                <a:ext cx="139065" cy="78740"/>
              </a:xfrm>
              <a:custGeom>
                <a:avLst/>
                <a:gdLst/>
                <a:ahLst/>
                <a:cxnLst/>
                <a:rect l="l" t="t" r="r" b="b"/>
                <a:pathLst>
                  <a:path w="139065" h="78740">
                    <a:moveTo>
                      <a:pt x="0" y="78501"/>
                    </a:moveTo>
                    <a:lnTo>
                      <a:pt x="101104" y="78501"/>
                    </a:lnTo>
                    <a:lnTo>
                      <a:pt x="105727" y="78476"/>
                    </a:lnTo>
                    <a:lnTo>
                      <a:pt x="138899" y="38890"/>
                    </a:lnTo>
                    <a:lnTo>
                      <a:pt x="134727" y="18777"/>
                    </a:lnTo>
                    <a:lnTo>
                      <a:pt x="91705" y="0"/>
                    </a:lnTo>
                    <a:lnTo>
                      <a:pt x="81258" y="171"/>
                    </a:lnTo>
                    <a:lnTo>
                      <a:pt x="76733" y="333"/>
                    </a:lnTo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13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Tahoma" panose="020B0604030504040204" pitchFamily="34" charset="0"/>
                </a:endParaRPr>
              </a:p>
            </p:txBody>
          </p:sp>
          <p:sp>
            <p:nvSpPr>
              <p:cNvPr id="288" name="object 25"/>
              <p:cNvSpPr/>
              <p:nvPr/>
            </p:nvSpPr>
            <p:spPr>
              <a:xfrm>
                <a:off x="6782007" y="7995663"/>
                <a:ext cx="139065" cy="78740"/>
              </a:xfrm>
              <a:custGeom>
                <a:avLst/>
                <a:gdLst/>
                <a:ahLst/>
                <a:cxnLst/>
                <a:rect l="l" t="t" r="r" b="b"/>
                <a:pathLst>
                  <a:path w="139065" h="78740">
                    <a:moveTo>
                      <a:pt x="138899" y="78270"/>
                    </a:moveTo>
                    <a:lnTo>
                      <a:pt x="37795" y="78270"/>
                    </a:lnTo>
                    <a:lnTo>
                      <a:pt x="33172" y="78244"/>
                    </a:lnTo>
                    <a:lnTo>
                      <a:pt x="0" y="38671"/>
                    </a:lnTo>
                    <a:lnTo>
                      <a:pt x="4171" y="18558"/>
                    </a:lnTo>
                    <a:lnTo>
                      <a:pt x="13573" y="7296"/>
                    </a:lnTo>
                    <a:lnTo>
                      <a:pt x="23017" y="2377"/>
                    </a:lnTo>
                    <a:lnTo>
                      <a:pt x="27317" y="1295"/>
                    </a:lnTo>
                    <a:lnTo>
                      <a:pt x="29146" y="609"/>
                    </a:lnTo>
                    <a:lnTo>
                      <a:pt x="32689" y="215"/>
                    </a:lnTo>
                    <a:lnTo>
                      <a:pt x="36830" y="0"/>
                    </a:lnTo>
                  </a:path>
                </a:pathLst>
              </a:custGeom>
              <a:ln w="12700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 sz="13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Tahoma" panose="020B0604030504040204" pitchFamily="34" charset="0"/>
                </a:endParaRPr>
              </a:p>
            </p:txBody>
          </p:sp>
        </p:grpSp>
      </p:grpSp>
      <p:sp>
        <p:nvSpPr>
          <p:cNvPr id="291" name="object 8"/>
          <p:cNvSpPr txBox="1"/>
          <p:nvPr/>
        </p:nvSpPr>
        <p:spPr>
          <a:xfrm>
            <a:off x="5241997" y="3358635"/>
            <a:ext cx="205549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5080">
              <a:lnSpc>
                <a:spcPct val="100000"/>
              </a:lnSpc>
              <a:defRPr sz="1300" b="1" spc="-4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sz="1100" dirty="0">
                <a:sym typeface="Tahoma" panose="020B0604030504040204" pitchFamily="34" charset="0"/>
              </a:rPr>
              <a:t>4. ИДЕНТИЧНОСТЬ </a:t>
            </a:r>
            <a:r>
              <a:rPr lang="ru-RU" sz="1100" dirty="0" smtClean="0">
                <a:sym typeface="Tahoma" panose="020B0604030504040204" pitchFamily="34" charset="0"/>
              </a:rPr>
              <a:t/>
            </a:r>
            <a:br>
              <a:rPr lang="ru-RU" sz="1100" dirty="0" smtClean="0">
                <a:sym typeface="Tahoma" panose="020B0604030504040204" pitchFamily="34" charset="0"/>
              </a:rPr>
            </a:br>
            <a:r>
              <a:rPr sz="1100" dirty="0" smtClean="0">
                <a:sym typeface="Tahoma" panose="020B0604030504040204" pitchFamily="34" charset="0"/>
              </a:rPr>
              <a:t>И </a:t>
            </a:r>
            <a:r>
              <a:rPr sz="1100" dirty="0">
                <a:sym typeface="Tahoma" panose="020B0604030504040204" pitchFamily="34" charset="0"/>
              </a:rPr>
              <a:t>РАЗНООБРАЗИЕ</a:t>
            </a:r>
          </a:p>
        </p:txBody>
      </p:sp>
      <p:pic>
        <p:nvPicPr>
          <p:cNvPr id="292" name="Рисунок 291"/>
          <p:cNvPicPr>
            <a:picLocks noChangeAspect="1"/>
          </p:cNvPicPr>
          <p:nvPr/>
        </p:nvPicPr>
        <p:blipFill>
          <a:blip r:embed="rId10"/>
          <a:srcRect l="21947" t="29915" r="25436" b="12353"/>
          <a:stretch>
            <a:fillRect/>
          </a:stretch>
        </p:blipFill>
        <p:spPr>
          <a:xfrm>
            <a:off x="4765037" y="3363684"/>
            <a:ext cx="360000" cy="360000"/>
          </a:xfrm>
          <a:custGeom>
            <a:avLst/>
            <a:gdLst>
              <a:gd name="connsiteX0" fmla="*/ 252000 w 504000"/>
              <a:gd name="connsiteY0" fmla="*/ 0 h 504000"/>
              <a:gd name="connsiteX1" fmla="*/ 504000 w 504000"/>
              <a:gd name="connsiteY1" fmla="*/ 252000 h 504000"/>
              <a:gd name="connsiteX2" fmla="*/ 252000 w 504000"/>
              <a:gd name="connsiteY2" fmla="*/ 504000 h 504000"/>
              <a:gd name="connsiteX3" fmla="*/ 0 w 504000"/>
              <a:gd name="connsiteY3" fmla="*/ 252000 h 504000"/>
              <a:gd name="connsiteX4" fmla="*/ 252000 w 504000"/>
              <a:gd name="connsiteY4" fmla="*/ 0 h 50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000" h="504000">
                <a:moveTo>
                  <a:pt x="252000" y="0"/>
                </a:moveTo>
                <a:cubicBezTo>
                  <a:pt x="391176" y="0"/>
                  <a:pt x="504000" y="112824"/>
                  <a:pt x="504000" y="252000"/>
                </a:cubicBezTo>
                <a:cubicBezTo>
                  <a:pt x="504000" y="391176"/>
                  <a:pt x="391176" y="504000"/>
                  <a:pt x="252000" y="504000"/>
                </a:cubicBezTo>
                <a:cubicBezTo>
                  <a:pt x="112824" y="504000"/>
                  <a:pt x="0" y="391176"/>
                  <a:pt x="0" y="252000"/>
                </a:cubicBezTo>
                <a:cubicBezTo>
                  <a:pt x="0" y="112824"/>
                  <a:pt x="112824" y="0"/>
                  <a:pt x="252000" y="0"/>
                </a:cubicBezTo>
                <a:close/>
              </a:path>
            </a:pathLst>
          </a:custGeom>
        </p:spPr>
      </p:pic>
      <p:sp>
        <p:nvSpPr>
          <p:cNvPr id="295" name="object 10"/>
          <p:cNvSpPr txBox="1"/>
          <p:nvPr/>
        </p:nvSpPr>
        <p:spPr>
          <a:xfrm>
            <a:off x="5232916" y="3916859"/>
            <a:ext cx="202628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5080">
              <a:lnSpc>
                <a:spcPct val="100000"/>
              </a:lnSpc>
              <a:defRPr sz="1300" b="1" spc="-45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sz="1100" dirty="0">
                <a:sym typeface="Tahoma" panose="020B0604030504040204" pitchFamily="34" charset="0"/>
              </a:rPr>
              <a:t>5. СОВРЕМЕННОСТЬ  </a:t>
            </a:r>
            <a:endParaRPr lang="ru-RU" sz="1100" dirty="0" smtClean="0">
              <a:sym typeface="Tahoma" panose="020B0604030504040204" pitchFamily="34" charset="0"/>
            </a:endParaRPr>
          </a:p>
          <a:p>
            <a:r>
              <a:rPr sz="1100" dirty="0" smtClean="0">
                <a:sym typeface="Tahoma" panose="020B0604030504040204" pitchFamily="34" charset="0"/>
              </a:rPr>
              <a:t>СРЕДЫ</a:t>
            </a:r>
            <a:endParaRPr sz="1100" dirty="0">
              <a:sym typeface="Tahoma" panose="020B0604030504040204" pitchFamily="34" charset="0"/>
            </a:endParaRPr>
          </a:p>
        </p:txBody>
      </p:sp>
      <p:grpSp>
        <p:nvGrpSpPr>
          <p:cNvPr id="296" name="Группа 295"/>
          <p:cNvGrpSpPr/>
          <p:nvPr/>
        </p:nvGrpSpPr>
        <p:grpSpPr>
          <a:xfrm>
            <a:off x="4765037" y="3878022"/>
            <a:ext cx="360000" cy="360000"/>
            <a:chOff x="10546420" y="6993904"/>
            <a:chExt cx="502284" cy="502284"/>
          </a:xfrm>
        </p:grpSpPr>
        <p:sp>
          <p:nvSpPr>
            <p:cNvPr id="297" name="object 38"/>
            <p:cNvSpPr/>
            <p:nvPr/>
          </p:nvSpPr>
          <p:spPr>
            <a:xfrm>
              <a:off x="10546420" y="6993904"/>
              <a:ext cx="502284" cy="502284"/>
            </a:xfrm>
            <a:custGeom>
              <a:avLst/>
              <a:gdLst/>
              <a:ahLst/>
              <a:cxnLst/>
              <a:rect l="l" t="t" r="r" b="b"/>
              <a:pathLst>
                <a:path w="502284" h="502285">
                  <a:moveTo>
                    <a:pt x="250951" y="0"/>
                  </a:moveTo>
                  <a:lnTo>
                    <a:pt x="205843" y="4043"/>
                  </a:lnTo>
                  <a:lnTo>
                    <a:pt x="163387" y="15700"/>
                  </a:lnTo>
                  <a:lnTo>
                    <a:pt x="124292" y="34262"/>
                  </a:lnTo>
                  <a:lnTo>
                    <a:pt x="89267" y="59021"/>
                  </a:lnTo>
                  <a:lnTo>
                    <a:pt x="59021" y="89267"/>
                  </a:lnTo>
                  <a:lnTo>
                    <a:pt x="34262" y="124292"/>
                  </a:lnTo>
                  <a:lnTo>
                    <a:pt x="15700" y="163387"/>
                  </a:lnTo>
                  <a:lnTo>
                    <a:pt x="4043" y="205843"/>
                  </a:lnTo>
                  <a:lnTo>
                    <a:pt x="0" y="250951"/>
                  </a:lnTo>
                  <a:lnTo>
                    <a:pt x="4043" y="296060"/>
                  </a:lnTo>
                  <a:lnTo>
                    <a:pt x="15700" y="338516"/>
                  </a:lnTo>
                  <a:lnTo>
                    <a:pt x="34262" y="377611"/>
                  </a:lnTo>
                  <a:lnTo>
                    <a:pt x="59021" y="412636"/>
                  </a:lnTo>
                  <a:lnTo>
                    <a:pt x="89267" y="442882"/>
                  </a:lnTo>
                  <a:lnTo>
                    <a:pt x="124292" y="467641"/>
                  </a:lnTo>
                  <a:lnTo>
                    <a:pt x="163387" y="486203"/>
                  </a:lnTo>
                  <a:lnTo>
                    <a:pt x="205843" y="497860"/>
                  </a:lnTo>
                  <a:lnTo>
                    <a:pt x="250951" y="501903"/>
                  </a:lnTo>
                  <a:lnTo>
                    <a:pt x="296060" y="497860"/>
                  </a:lnTo>
                  <a:lnTo>
                    <a:pt x="338516" y="486203"/>
                  </a:lnTo>
                  <a:lnTo>
                    <a:pt x="377611" y="467641"/>
                  </a:lnTo>
                  <a:lnTo>
                    <a:pt x="412636" y="442882"/>
                  </a:lnTo>
                  <a:lnTo>
                    <a:pt x="442882" y="412636"/>
                  </a:lnTo>
                  <a:lnTo>
                    <a:pt x="467641" y="377611"/>
                  </a:lnTo>
                  <a:lnTo>
                    <a:pt x="486203" y="338516"/>
                  </a:lnTo>
                  <a:lnTo>
                    <a:pt x="497860" y="296060"/>
                  </a:lnTo>
                  <a:lnTo>
                    <a:pt x="501903" y="250951"/>
                  </a:lnTo>
                  <a:lnTo>
                    <a:pt x="497860" y="205843"/>
                  </a:lnTo>
                  <a:lnTo>
                    <a:pt x="486203" y="163387"/>
                  </a:lnTo>
                  <a:lnTo>
                    <a:pt x="467641" y="124292"/>
                  </a:lnTo>
                  <a:lnTo>
                    <a:pt x="442882" y="89267"/>
                  </a:lnTo>
                  <a:lnTo>
                    <a:pt x="412636" y="59021"/>
                  </a:lnTo>
                  <a:lnTo>
                    <a:pt x="377611" y="34262"/>
                  </a:lnTo>
                  <a:lnTo>
                    <a:pt x="338516" y="15700"/>
                  </a:lnTo>
                  <a:lnTo>
                    <a:pt x="296060" y="4043"/>
                  </a:lnTo>
                  <a:lnTo>
                    <a:pt x="250951" y="0"/>
                  </a:lnTo>
                  <a:close/>
                </a:path>
              </a:pathLst>
            </a:custGeom>
            <a:solidFill>
              <a:srgbClr val="F36F21"/>
            </a:solidFill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298" name="object 39"/>
            <p:cNvSpPr/>
            <p:nvPr/>
          </p:nvSpPr>
          <p:spPr>
            <a:xfrm>
              <a:off x="10626367" y="7417597"/>
              <a:ext cx="346075" cy="0"/>
            </a:xfrm>
            <a:custGeom>
              <a:avLst/>
              <a:gdLst/>
              <a:ahLst/>
              <a:cxnLst/>
              <a:rect l="l" t="t" r="r" b="b"/>
              <a:pathLst>
                <a:path w="346075">
                  <a:moveTo>
                    <a:pt x="0" y="0"/>
                  </a:moveTo>
                  <a:lnTo>
                    <a:pt x="345897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299" name="object 40"/>
            <p:cNvSpPr/>
            <p:nvPr/>
          </p:nvSpPr>
          <p:spPr>
            <a:xfrm>
              <a:off x="10692433" y="7103570"/>
              <a:ext cx="0" cy="317501"/>
            </a:xfrm>
            <a:custGeom>
              <a:avLst/>
              <a:gdLst/>
              <a:ahLst/>
              <a:cxnLst/>
              <a:rect l="l" t="t" r="r" b="b"/>
              <a:pathLst>
                <a:path h="317500">
                  <a:moveTo>
                    <a:pt x="0" y="31714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300" name="object 41"/>
            <p:cNvSpPr/>
            <p:nvPr/>
          </p:nvSpPr>
          <p:spPr>
            <a:xfrm>
              <a:off x="10690883" y="7053043"/>
              <a:ext cx="91440" cy="54610"/>
            </a:xfrm>
            <a:custGeom>
              <a:avLst/>
              <a:gdLst/>
              <a:ahLst/>
              <a:cxnLst/>
              <a:rect l="l" t="t" r="r" b="b"/>
              <a:pathLst>
                <a:path w="91440" h="54610">
                  <a:moveTo>
                    <a:pt x="90944" y="0"/>
                  </a:moveTo>
                  <a:lnTo>
                    <a:pt x="0" y="5440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301" name="object 42"/>
            <p:cNvSpPr/>
            <p:nvPr/>
          </p:nvSpPr>
          <p:spPr>
            <a:xfrm>
              <a:off x="10778716" y="7052269"/>
              <a:ext cx="0" cy="136525"/>
            </a:xfrm>
            <a:custGeom>
              <a:avLst/>
              <a:gdLst/>
              <a:ahLst/>
              <a:cxnLst/>
              <a:rect l="l" t="t" r="r" b="b"/>
              <a:pathLst>
                <a:path h="136525">
                  <a:moveTo>
                    <a:pt x="0" y="13602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302" name="object 43"/>
            <p:cNvSpPr/>
            <p:nvPr/>
          </p:nvSpPr>
          <p:spPr>
            <a:xfrm>
              <a:off x="10695544" y="7143214"/>
              <a:ext cx="102235" cy="55244"/>
            </a:xfrm>
            <a:custGeom>
              <a:avLst/>
              <a:gdLst/>
              <a:ahLst/>
              <a:cxnLst/>
              <a:rect l="l" t="t" r="r" b="b"/>
              <a:pathLst>
                <a:path w="102234" h="55245">
                  <a:moveTo>
                    <a:pt x="0" y="0"/>
                  </a:moveTo>
                  <a:lnTo>
                    <a:pt x="101828" y="55181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303" name="object 44"/>
            <p:cNvSpPr/>
            <p:nvPr/>
          </p:nvSpPr>
          <p:spPr>
            <a:xfrm>
              <a:off x="10797372" y="7195296"/>
              <a:ext cx="0" cy="225425"/>
            </a:xfrm>
            <a:custGeom>
              <a:avLst/>
              <a:gdLst/>
              <a:ahLst/>
              <a:cxnLst/>
              <a:rect l="l" t="t" r="r" b="b"/>
              <a:pathLst>
                <a:path h="225425">
                  <a:moveTo>
                    <a:pt x="0" y="0"/>
                  </a:moveTo>
                  <a:lnTo>
                    <a:pt x="0" y="22541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304" name="object 45"/>
            <p:cNvSpPr/>
            <p:nvPr/>
          </p:nvSpPr>
          <p:spPr>
            <a:xfrm>
              <a:off x="10797372" y="7181301"/>
              <a:ext cx="83185" cy="52069"/>
            </a:xfrm>
            <a:custGeom>
              <a:avLst/>
              <a:gdLst/>
              <a:ahLst/>
              <a:cxnLst/>
              <a:rect l="l" t="t" r="r" b="b"/>
              <a:pathLst>
                <a:path w="83184" h="52070">
                  <a:moveTo>
                    <a:pt x="83172" y="0"/>
                  </a:moveTo>
                  <a:lnTo>
                    <a:pt x="0" y="5208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305" name="object 46"/>
            <p:cNvSpPr/>
            <p:nvPr/>
          </p:nvSpPr>
          <p:spPr>
            <a:xfrm>
              <a:off x="10878995" y="7179738"/>
              <a:ext cx="0" cy="116839"/>
            </a:xfrm>
            <a:custGeom>
              <a:avLst/>
              <a:gdLst/>
              <a:ahLst/>
              <a:cxnLst/>
              <a:rect l="l" t="t" r="r" b="b"/>
              <a:pathLst>
                <a:path h="116839">
                  <a:moveTo>
                    <a:pt x="0" y="116598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306" name="object 47"/>
            <p:cNvSpPr/>
            <p:nvPr/>
          </p:nvSpPr>
          <p:spPr>
            <a:xfrm>
              <a:off x="10797372" y="7296337"/>
              <a:ext cx="106045" cy="0"/>
            </a:xfrm>
            <a:custGeom>
              <a:avLst/>
              <a:gdLst/>
              <a:ahLst/>
              <a:cxnLst/>
              <a:rect l="l" t="t" r="r" b="b"/>
              <a:pathLst>
                <a:path w="106045">
                  <a:moveTo>
                    <a:pt x="0" y="0"/>
                  </a:moveTo>
                  <a:lnTo>
                    <a:pt x="10571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  <p:sp>
          <p:nvSpPr>
            <p:cNvPr id="307" name="object 48"/>
            <p:cNvSpPr/>
            <p:nvPr/>
          </p:nvSpPr>
          <p:spPr>
            <a:xfrm>
              <a:off x="10900751" y="7296337"/>
              <a:ext cx="0" cy="124460"/>
            </a:xfrm>
            <a:custGeom>
              <a:avLst/>
              <a:gdLst/>
              <a:ahLst/>
              <a:cxnLst/>
              <a:rect l="l" t="t" r="r" b="b"/>
              <a:pathLst>
                <a:path h="124460">
                  <a:moveTo>
                    <a:pt x="0" y="124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endParaRPr>
            </a:p>
          </p:txBody>
        </p:sp>
      </p:grpSp>
      <p:sp>
        <p:nvSpPr>
          <p:cNvPr id="261" name="object 4"/>
          <p:cNvSpPr/>
          <p:nvPr/>
        </p:nvSpPr>
        <p:spPr>
          <a:xfrm>
            <a:off x="6808779" y="1829632"/>
            <a:ext cx="1952287" cy="19517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308" name="Прямоугольник 307"/>
          <p:cNvSpPr/>
          <p:nvPr/>
        </p:nvSpPr>
        <p:spPr>
          <a:xfrm>
            <a:off x="7602468" y="2634951"/>
            <a:ext cx="4549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</a:rPr>
              <a:t>30</a:t>
            </a:r>
            <a:endParaRPr lang="ru-RU" sz="1200" dirty="0">
              <a:latin typeface="+mj-lt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11653" y="1551970"/>
            <a:ext cx="4187569" cy="483969"/>
            <a:chOff x="311653" y="1652138"/>
            <a:chExt cx="4187569" cy="483969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311653" y="1652138"/>
              <a:ext cx="4187569" cy="1477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anchor="ctr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ru-RU" sz="12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Для горожан</a:t>
              </a:r>
              <a:endParaRPr lang="ru-RU" sz="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8" name="Прямоугольник 267"/>
            <p:cNvSpPr/>
            <p:nvPr/>
          </p:nvSpPr>
          <p:spPr>
            <a:xfrm>
              <a:off x="311653" y="1865264"/>
              <a:ext cx="3992255" cy="27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0" tIns="0" rIns="0" bIns="0" anchor="ctr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ru-RU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П</a:t>
              </a:r>
              <a:r>
                <a:rPr lang="ru-RU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розрачный </a:t>
              </a:r>
              <a:r>
                <a:rPr lang="ru-RU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инструмент </a:t>
              </a:r>
              <a:r>
                <a:rPr lang="ru-RU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контроля за состоянием                       среды в городе</a:t>
              </a:r>
              <a:endParaRPr lang="ru-RU" sz="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11653" y="2235313"/>
            <a:ext cx="4255816" cy="476432"/>
            <a:chOff x="311653" y="2415855"/>
            <a:chExt cx="4255816" cy="476432"/>
          </a:xfrm>
        </p:grpSpPr>
        <p:sp>
          <p:nvSpPr>
            <p:cNvPr id="269" name="Прямоугольник 268"/>
            <p:cNvSpPr/>
            <p:nvPr/>
          </p:nvSpPr>
          <p:spPr>
            <a:xfrm>
              <a:off x="311653" y="2415855"/>
              <a:ext cx="4255816" cy="1477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anchor="ctr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ru-RU" sz="12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Для муниципалитетов</a:t>
              </a:r>
              <a:endParaRPr lang="ru-RU" sz="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0" name="Прямоугольник 269"/>
            <p:cNvSpPr/>
            <p:nvPr/>
          </p:nvSpPr>
          <p:spPr>
            <a:xfrm>
              <a:off x="311653" y="2621444"/>
              <a:ext cx="4255816" cy="27084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ru-RU" sz="1100" dirty="0" smtClean="0"/>
                <a:t>Понятные приоритеты разработки </a:t>
              </a:r>
              <a:r>
                <a:rPr lang="ru-RU" sz="1100" dirty="0"/>
                <a:t>целевых программ </a:t>
              </a:r>
              <a:r>
                <a:rPr lang="ru-RU" sz="1100" dirty="0" smtClean="0"/>
                <a:t>                 развития </a:t>
              </a:r>
              <a:r>
                <a:rPr lang="ru-RU" sz="1100" dirty="0"/>
                <a:t>городской </a:t>
              </a:r>
              <a:r>
                <a:rPr lang="ru-RU" sz="1100" dirty="0" smtClean="0"/>
                <a:t>среды</a:t>
              </a:r>
              <a:endParaRPr lang="ru-RU" sz="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11653" y="2911119"/>
            <a:ext cx="4274560" cy="658633"/>
            <a:chOff x="311653" y="3103711"/>
            <a:chExt cx="4274560" cy="658633"/>
          </a:xfrm>
        </p:grpSpPr>
        <p:sp>
          <p:nvSpPr>
            <p:cNvPr id="277" name="Прямоугольник 276"/>
            <p:cNvSpPr/>
            <p:nvPr/>
          </p:nvSpPr>
          <p:spPr>
            <a:xfrm>
              <a:off x="311653" y="3103711"/>
              <a:ext cx="4124037" cy="1477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anchor="ctr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ru-RU" sz="12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Для федеральных властей</a:t>
              </a:r>
              <a:endParaRPr lang="ru-RU" sz="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8" name="Прямоугольник 277"/>
            <p:cNvSpPr/>
            <p:nvPr/>
          </p:nvSpPr>
          <p:spPr>
            <a:xfrm>
              <a:off x="311653" y="3343768"/>
              <a:ext cx="4274560" cy="41857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ru-RU" sz="1100" dirty="0"/>
                <a:t>С</a:t>
              </a:r>
              <a:r>
                <a:rPr lang="ru-RU" sz="1100" dirty="0" smtClean="0"/>
                <a:t>истема </a:t>
              </a:r>
              <a:r>
                <a:rPr lang="ru-RU" sz="1100" dirty="0"/>
                <a:t>мониторинга </a:t>
              </a:r>
              <a:r>
                <a:rPr lang="ru-RU" sz="1100" dirty="0" smtClean="0"/>
                <a:t>и </a:t>
              </a:r>
              <a:r>
                <a:rPr lang="ru-RU" sz="1100" dirty="0"/>
                <a:t>оценки результатов федерального финансирования </a:t>
              </a:r>
              <a:r>
                <a:rPr lang="ru-RU" sz="1100" dirty="0" smtClean="0"/>
                <a:t>программ и </a:t>
              </a:r>
              <a:r>
                <a:rPr lang="ru-RU" sz="1100" dirty="0"/>
                <a:t>приоритетных проектов </a:t>
              </a:r>
              <a:r>
                <a:rPr lang="ru-RU" sz="1100" dirty="0" smtClean="0"/>
                <a:t>                  развития </a:t>
              </a:r>
              <a:r>
                <a:rPr lang="ru-RU" sz="1100" dirty="0"/>
                <a:t>городской </a:t>
              </a:r>
              <a:r>
                <a:rPr lang="ru-RU" sz="1100" dirty="0" smtClean="0"/>
                <a:t>среды</a:t>
              </a:r>
              <a:endParaRPr lang="ru-RU" sz="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11653" y="3769126"/>
            <a:ext cx="4208333" cy="472445"/>
            <a:chOff x="311653" y="4012223"/>
            <a:chExt cx="4208333" cy="472445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311653" y="4213825"/>
              <a:ext cx="4208333" cy="27084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ru-RU" sz="1100" dirty="0" smtClean="0"/>
                <a:t>Повышение конкурентоспособности среди </a:t>
              </a:r>
              <a:r>
                <a:rPr lang="ru-RU" sz="1100" dirty="0"/>
                <a:t>городов </a:t>
              </a:r>
              <a:r>
                <a:rPr lang="ru-RU" sz="1100" dirty="0" smtClean="0"/>
                <a:t>                             и </a:t>
              </a:r>
              <a:r>
                <a:rPr lang="ru-RU" sz="1100" dirty="0"/>
                <a:t>привлекательности </a:t>
              </a:r>
              <a:r>
                <a:rPr lang="ru-RU" sz="1100" dirty="0" smtClean="0"/>
                <a:t>территорий</a:t>
              </a:r>
              <a:endParaRPr lang="ru-RU" sz="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9" name="Прямоугольник 288"/>
            <p:cNvSpPr/>
            <p:nvPr/>
          </p:nvSpPr>
          <p:spPr>
            <a:xfrm>
              <a:off x="311653" y="4012223"/>
              <a:ext cx="4208333" cy="1477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anchor="ctr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  <a:spcAft>
                  <a:spcPts val="400"/>
                </a:spcAft>
              </a:pPr>
              <a:r>
                <a:rPr lang="ru-RU" sz="1200" b="1" dirty="0" smtClean="0">
                  <a:solidFill>
                    <a:schemeClr val="accent6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Для страны</a:t>
              </a:r>
              <a:endParaRPr lang="ru-RU" sz="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58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81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&quot;&gt;&lt;elem m_fUsage=&quot;5.21703100000000041803E+00&quot;&gt;&lt;m_msothmcolidx val=&quot;0&quot;/&gt;&lt;m_rgb r=&quot;BC&quot; g=&quot;DC&quot; b=&quot;94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Vw.yOWQte5q.LhXC_40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xa8GhoxR6W5EzWv.C9UY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zb5vRcjSs.asFVWyhdc2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VqO3W8hTUCsYUcqKTKqM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SQrMaART1.iOKJauqL_V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JNtvBH_SzWo8lPFdI3VM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n.0aroYSjygXIZx4AKI5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FnbT.bkRjCDHQ6inKOcu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RqCN6qSg.QOlkN13C6J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UncDfy1QzOD5sBoo3Ij9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8LjRcvQlGpvz_MAcQgA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mt.SB0SEqZh4Y8QLGyE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GJ290WnUu.ipTUVQYUr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rmP6W2gEqMyW4LWDI9Z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GJ290WnUu.ipTUVQYUr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rmP6W2gEqMyW4LWDI9Z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HrtN0pTKi.nfhJHofgk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2r2T_AGBkuguPUAL0UuH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12vJCKhk67t__QM3YiP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F9D3jxT6qlYAvohM.aW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WPPvfj.Q_.DWRt9nUCmX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jgWjylQBaDK3caejaYF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PZj.57oTZeHsZVnthd42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3d1I1bgS.uoKA_CvIFXJ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PAdJfBQQGnE_eSkuGEK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tTHORXXQluEJtkPh4VV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n5C2CsSZGzgZj6o76eg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IrSdYouR.28cadaIy.4u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TDlFo4QiicquSSH22pO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CoCQxsRQheSC5AtF98y.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VljBwwESLeSsjYnB2azS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pc5sbYTTB6ecB8yYhtE9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monQtSkT1uPT855pYWiF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xF_YojRou4CQ6_XAkIl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hnFdMbgQ_mZplXA2HVjA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N5uVqlmSd6ahl8dOCv35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qxGVDuTxicpnBpKbn3v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KbQQKQQMSgYdL7DaMLa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12vJCKhk67t__QM3YiP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YoEb170ikC8X3ZPgDkhG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n.kkNIJUqs73rmWV3JA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IrSdYouR.28cadaIy.4u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KbQQKQQMSgYdL7DaMLa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vKbQQKQQMSgYdL7DaMLa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heme/theme1.xml><?xml version="1.0" encoding="utf-8"?>
<a:theme xmlns:a="http://schemas.openxmlformats.org/drawingml/2006/main" name="Тема Office">
  <a:themeElements>
    <a:clrScheme name="АИЖК">
      <a:dk1>
        <a:srgbClr val="3E5057"/>
      </a:dk1>
      <a:lt1>
        <a:sysClr val="window" lastClr="FFFFFF"/>
      </a:lt1>
      <a:dk2>
        <a:srgbClr val="3E5057"/>
      </a:dk2>
      <a:lt2>
        <a:srgbClr val="FFFFFF"/>
      </a:lt2>
      <a:accent1>
        <a:srgbClr val="DCDEE0"/>
      </a:accent1>
      <a:accent2>
        <a:srgbClr val="A6AAA9"/>
      </a:accent2>
      <a:accent3>
        <a:srgbClr val="7F7F7F"/>
      </a:accent3>
      <a:accent4>
        <a:srgbClr val="3E5057"/>
      </a:accent4>
      <a:accent5>
        <a:srgbClr val="A6AAA9"/>
      </a:accent5>
      <a:accent6>
        <a:srgbClr val="8FC54C"/>
      </a:accent6>
      <a:hlink>
        <a:srgbClr val="8FC54C"/>
      </a:hlink>
      <a:folHlink>
        <a:srgbClr val="3E5057"/>
      </a:folHlink>
    </a:clrScheme>
    <a:fontScheme name="Другая 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AHML_4.pptx [только чтение]" id="{683D8B4C-CCED-4A32-AB74-DC63D92A5C4B}" vid="{85563BA2-75FB-4245-8164-76E951ED82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Template_AHML_4</Template>
  <TotalTime>3444</TotalTime>
  <Words>582</Words>
  <Application>Microsoft Office PowerPoint</Application>
  <PresentationFormat>Экран (4:3)</PresentationFormat>
  <Paragraphs>157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Helvetica Neue</vt:lpstr>
      <vt:lpstr>Tahoma</vt:lpstr>
      <vt:lpstr>Times New Roman</vt:lpstr>
      <vt:lpstr>Wingdings</vt:lpstr>
      <vt:lpstr>Тема Office</vt:lpstr>
      <vt:lpstr>think-cell Slide</vt:lpstr>
      <vt:lpstr>Диаграмма</vt:lpstr>
      <vt:lpstr>Развитие жилищной сферы Российской Федерации</vt:lpstr>
      <vt:lpstr>Развитие жилищной сферы в 2012-2017 году</vt:lpstr>
      <vt:lpstr>Основные направления развития жилищной сферы до 2025 г.</vt:lpstr>
      <vt:lpstr>Крупные города – основа современной экономики России</vt:lpstr>
      <vt:lpstr>Современная инфраструктура –  ключевой фактор конкурентоспособности городов </vt:lpstr>
      <vt:lpstr>Индекс качества городской среды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Степанов Антон Сергеевич</dc:creator>
  <cp:lastModifiedBy>Гольдберг Михаил Анатольевич</cp:lastModifiedBy>
  <cp:revision>311</cp:revision>
  <cp:lastPrinted>2018-04-12T09:56:38Z</cp:lastPrinted>
  <dcterms:created xsi:type="dcterms:W3CDTF">2017-03-22T09:24:22Z</dcterms:created>
  <dcterms:modified xsi:type="dcterms:W3CDTF">2018-04-12T12:06:06Z</dcterms:modified>
</cp:coreProperties>
</file>