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D424-73DA-493C-B255-86EDE85D17BC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50209-83C1-4621-92CD-A13D51F49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37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4588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DD2EA-510C-4894-994B-5013F2A4AF6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20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1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3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47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 №2 (фирменный узор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Инфографика\ВШЭ\00_Презентации и материалы\Материалы для наших презентаций\Материалы для экспериментов-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Holder 2"/>
          <p:cNvSpPr>
            <a:spLocks noGrp="1"/>
          </p:cNvSpPr>
          <p:nvPr>
            <p:ph type="title"/>
          </p:nvPr>
        </p:nvSpPr>
        <p:spPr>
          <a:xfrm>
            <a:off x="1109528" y="1152843"/>
            <a:ext cx="6925142" cy="191262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00" b="1" i="0">
                <a:solidFill>
                  <a:schemeClr val="bg1"/>
                </a:solidFill>
                <a:latin typeface="+mj-lt"/>
                <a:cs typeface="Myriad Pro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12" name="Текст 3"/>
          <p:cNvSpPr>
            <a:spLocks noGrp="1"/>
          </p:cNvSpPr>
          <p:nvPr>
            <p:ph type="body" sz="quarter" idx="10" hasCustomPrompt="1"/>
          </p:nvPr>
        </p:nvSpPr>
        <p:spPr>
          <a:xfrm>
            <a:off x="2817812" y="3950971"/>
            <a:ext cx="3505200" cy="369332"/>
          </a:xfrm>
          <a:prstGeom prst="rect">
            <a:avLst/>
          </a:prstGeom>
        </p:spPr>
        <p:txBody>
          <a:bodyPr lIns="87172" tIns="43587" rIns="87172" bIns="43587"/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 smtClean="0"/>
              <a:t>Иванов И.И.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12"/>
          </p:nvPr>
        </p:nvSpPr>
        <p:spPr>
          <a:xfrm>
            <a:off x="5446719" y="6157248"/>
            <a:ext cx="3557587" cy="369332"/>
          </a:xfrm>
          <a:prstGeom prst="rect">
            <a:avLst/>
          </a:prstGeom>
        </p:spPr>
        <p:txBody>
          <a:bodyPr lIns="87172" tIns="43587" rIns="87172" bIns="43587" anchor="ctr"/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9" name="Picture 3" descr="D:\Инфографика\ВШЭ\00_Презентации и материалы\Материалы для наших презентаций\Логотип\Лого для легкой презентации5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87" y="4895877"/>
            <a:ext cx="2077084" cy="163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686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06782" y="274644"/>
            <a:ext cx="7719060" cy="639763"/>
          </a:xfrm>
          <a:prstGeom prst="rect">
            <a:avLst/>
          </a:prstGeom>
        </p:spPr>
        <p:txBody>
          <a:bodyPr lIns="87172" tIns="43587" rIns="87172" bIns="43587" anchor="ctr"/>
          <a:lstStyle>
            <a:lvl1pPr algn="l">
              <a:defRPr sz="2500" b="1"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610634" y="6570981"/>
            <a:ext cx="381001" cy="193040"/>
          </a:xfrm>
          <a:prstGeom prst="rect">
            <a:avLst/>
          </a:prstGeom>
        </p:spPr>
        <p:txBody>
          <a:bodyPr/>
          <a:lstStyle>
            <a:lvl1pPr algn="r">
              <a:defRPr sz="900">
                <a:latin typeface="Myriad Pro" pitchFamily="34" charset="0"/>
                <a:cs typeface="Myriad Arabic" pitchFamily="50" charset="-78"/>
              </a:defRPr>
            </a:lvl1pPr>
          </a:lstStyle>
          <a:p>
            <a:pPr marL="26234"/>
            <a:fld id="{81D60167-4931-47E6-BA6A-407CBD079E47}" type="slidenum">
              <a:rPr lang="ru-RU" smtClean="0"/>
              <a:pPr marL="26234"/>
              <a:t>‹#›</a:t>
            </a:fld>
            <a:endParaRPr lang="ru-RU" dirty="0"/>
          </a:p>
        </p:txBody>
      </p:sp>
      <p:pic>
        <p:nvPicPr>
          <p:cNvPr id="7" name="Picture 4" descr="D:\Инфографика\ВШЭ\00_Презентации и материалы\Материалы для наших презентаций\Логотип\LOGO-01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0" y="232317"/>
            <a:ext cx="670831" cy="8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81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6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8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71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2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0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73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02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304EB-AF69-41E1-BECA-6675DDCD9C57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DE29-15A1-47BF-BE60-4C54D32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7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tats.oecd.org/OECDregionalstatistics" TargetMode="External"/><Relationship Id="rId3" Type="http://schemas.openxmlformats.org/officeDocument/2006/relationships/hyperlink" Target="http://stats.oecd.org/" TargetMode="External"/><Relationship Id="rId7" Type="http://schemas.openxmlformats.org/officeDocument/2006/relationships/hyperlink" Target="http://stats.oecd.org/Index.aspx?Datasetcode=CITIE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stats.oecd.org/Index.aspx?datasetcode=REG_DEMO_TL2" TargetMode="External"/><Relationship Id="rId5" Type="http://schemas.openxmlformats.org/officeDocument/2006/relationships/hyperlink" Target="http://www.oecdbetterlifeindex.org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oecd.org/social/affordable-housing-database.htm" TargetMode="External"/><Relationship Id="rId9" Type="http://schemas.openxmlformats.org/officeDocument/2006/relationships/hyperlink" Target="http://measuringurban.oecd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stats.oecd.org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measuringurban.oecd.org/" TargetMode="External"/><Relationship Id="rId11" Type="http://schemas.openxmlformats.org/officeDocument/2006/relationships/hyperlink" Target="http://stats.oecd.org/Index.aspx?Datasetcode=CITIES" TargetMode="External"/><Relationship Id="rId5" Type="http://schemas.openxmlformats.org/officeDocument/2006/relationships/hyperlink" Target="http://stats.oecd.org/OECDregionalstatistics" TargetMode="External"/><Relationship Id="rId10" Type="http://schemas.openxmlformats.org/officeDocument/2006/relationships/hyperlink" Target="http://stats.oecd.org/Index.aspx?datasetcode=REG_DEMO_TL2" TargetMode="External"/><Relationship Id="rId4" Type="http://schemas.openxmlformats.org/officeDocument/2006/relationships/hyperlink" Target="http://www.oecd.org/social/affordable-housing-database.htm" TargetMode="External"/><Relationship Id="rId9" Type="http://schemas.openxmlformats.org/officeDocument/2006/relationships/hyperlink" Target="http://www.oecdbetterlifeindex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9363" y="785648"/>
            <a:ext cx="7885301" cy="2386644"/>
          </a:xfrm>
        </p:spPr>
        <p:txBody>
          <a:bodyPr>
            <a:noAutofit/>
          </a:bodyPr>
          <a:lstStyle/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Анализ лучшего опыта и рекомендаций ОЭСР по сбору и распространению статистики в жилищной сфере: выявление, систематизация и анализ рекомендаций и стандартов ОЭСР по сбору и распространению статистики в жилищной сфере. Формирование перечня основных проблем в области несоответствия статистики в жилищной сфере между ОЭСР и Российской Федерацией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49101" y="3263756"/>
            <a:ext cx="8445815" cy="944739"/>
          </a:xfrm>
        </p:spPr>
        <p:txBody>
          <a:bodyPr>
            <a:normAutofit lnSpcReduction="10000"/>
          </a:bodyPr>
          <a:lstStyle/>
          <a:p>
            <a:pPr defTabSz="472176" fontAlgn="base">
              <a:spcBef>
                <a:spcPct val="0"/>
              </a:spcBef>
              <a:spcAft>
                <a:spcPts val="621"/>
              </a:spcAft>
            </a:pPr>
            <a:r>
              <a:rPr lang="ru-RU" sz="1600" b="1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Научно-исследовательские работы по теме</a:t>
            </a:r>
          </a:p>
          <a:p>
            <a:pPr defTabSz="472176" fontAlgn="base">
              <a:spcBef>
                <a:spcPct val="0"/>
              </a:spcBef>
              <a:spcAft>
                <a:spcPts val="621"/>
              </a:spcAft>
            </a:pPr>
            <a:r>
              <a:rPr lang="ru-RU" sz="1600" b="1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«ПРИКЛАДНЫЕ НАУЧНЫЕ ИССЛЕДОВАНИЯ В ЖИЛИЩНОЙ СФЕРЕ»</a:t>
            </a:r>
            <a:endParaRPr lang="en-US" sz="1600" b="1" dirty="0">
              <a:latin typeface="Calibri" panose="020F0502020204030204" pitchFamily="34" charset="0"/>
              <a:ea typeface="MS PGothic"/>
              <a:cs typeface="Calibri" panose="020F0502020204030204" pitchFamily="34" charset="0"/>
            </a:endParaRPr>
          </a:p>
          <a:p>
            <a:pPr defTabSz="472176" fontAlgn="base">
              <a:spcBef>
                <a:spcPct val="0"/>
              </a:spcBef>
              <a:spcAft>
                <a:spcPts val="621"/>
              </a:spcAft>
            </a:pPr>
            <a:r>
              <a:rPr lang="ru-RU" sz="1600" b="1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Направление: «Изучение и имплементация практики ОЭСР в жилищной сфере»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7194939" y="5547355"/>
            <a:ext cx="1749207" cy="300082"/>
          </a:xfrm>
        </p:spPr>
        <p:txBody>
          <a:bodyPr>
            <a:normAutofit fontScale="70000" lnSpcReduction="20000"/>
          </a:bodyPr>
          <a:lstStyle/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  <a:b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мая 2017 г.</a:t>
            </a: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387165" y="5547350"/>
            <a:ext cx="3087566" cy="400110"/>
          </a:xfrm>
          <a:prstGeom prst="rect">
            <a:avLst/>
          </a:prstGeom>
        </p:spPr>
        <p:txBody>
          <a:bodyPr lIns="87172" tIns="43587" rIns="87172" bIns="43587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Институт статистических исследований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и экономики знаний НИУ ВШЭ</a:t>
            </a:r>
          </a:p>
        </p:txBody>
      </p:sp>
    </p:spTree>
    <p:extLst>
      <p:ext uri="{BB962C8B-B14F-4D97-AF65-F5344CB8AC3E}">
        <p14:creationId xmlns:p14="http://schemas.microsoft.com/office/powerpoint/2010/main" val="8423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72571" y="177122"/>
            <a:ext cx="953796" cy="9943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242" tIns="32621" rIns="65242" bIns="32621" rtlCol="0" anchor="ctr"/>
          <a:lstStyle/>
          <a:p>
            <a:pPr algn="ctr"/>
            <a:endParaRPr lang="ru-RU">
              <a:latin typeface="Calibri Light" panose="020F0302020204030204" pitchFamily="34" charset="0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097" y="177122"/>
            <a:ext cx="7551308" cy="519807"/>
          </a:xfrm>
        </p:spPr>
        <p:txBody>
          <a:bodyPr/>
          <a:lstStyle/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Ключевые факты, проблемы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решения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1199" y="613402"/>
            <a:ext cx="8670133" cy="891268"/>
            <a:chOff x="85677" y="858763"/>
            <a:chExt cx="12138186" cy="12477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5677" y="1002098"/>
              <a:ext cx="6594502" cy="1077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100" dirty="0">
                  <a:latin typeface="Calibri Light" panose="020F0302020204030204" pitchFamily="34" charset="0"/>
                </a:rPr>
                <a:t>ОЭСР занимает одно из ведущих мест в международной статистической системе, принимая активное участие в координации статистической деятельности в мире и выработке международных методологических подходов по широкому спектру статистических направлений</a:t>
              </a: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0963" y="858763"/>
              <a:ext cx="41529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Группа 17"/>
          <p:cNvGrpSpPr/>
          <p:nvPr/>
        </p:nvGrpSpPr>
        <p:grpSpPr>
          <a:xfrm>
            <a:off x="61199" y="3438613"/>
            <a:ext cx="8628664" cy="3305954"/>
            <a:chOff x="277196" y="4814058"/>
            <a:chExt cx="12080129" cy="4628336"/>
          </a:xfrm>
        </p:grpSpPr>
        <p:sp>
          <p:nvSpPr>
            <p:cNvPr id="11" name="TextBox 10"/>
            <p:cNvSpPr txBox="1"/>
            <p:nvPr/>
          </p:nvSpPr>
          <p:spPr>
            <a:xfrm>
              <a:off x="277196" y="6852083"/>
              <a:ext cx="6594504" cy="226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100" b="1" dirty="0">
                  <a:latin typeface="Calibri Light" panose="020F0302020204030204" pitchFamily="34" charset="0"/>
                </a:rPr>
                <a:t>Основные проблемы несоответствия статистики России в жилищной сфере стандартам ОЭСР</a:t>
              </a:r>
            </a:p>
            <a:p>
              <a:pPr marL="203883" indent="-203883" algn="just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отсутствие данных по Российской Федерации в большинстве баз данных ОЭСР, содержащих статистические данные в жилищной сфере</a:t>
              </a:r>
            </a:p>
            <a:p>
              <a:pPr marL="203883" indent="-203883" algn="just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нерегулярность сбора данных по отдельным статистическим показателям</a:t>
              </a:r>
            </a:p>
            <a:p>
              <a:pPr marL="203883" indent="-203883" algn="just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несоответствие методик измерений или недостаточная полнота собираемых данных</a:t>
              </a:r>
            </a:p>
            <a:p>
              <a:pPr marL="203883" indent="-203883" algn="just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перспективы внедрения лучших международных статистических практик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7196" y="4814058"/>
              <a:ext cx="6594504" cy="20251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100" b="1" dirty="0">
                  <a:latin typeface="Calibri Light" panose="020F0302020204030204" pitchFamily="34" charset="0"/>
                </a:rPr>
                <a:t>Общие проблемы статистики в странах ОЭСР</a:t>
              </a:r>
            </a:p>
            <a:p>
              <a:pPr marL="203883" indent="-203883" algn="just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отсутствие достоверных и актуальных данных по ряду показателей / групп показателей</a:t>
              </a:r>
            </a:p>
            <a:p>
              <a:pPr marL="203883" indent="-203883" algn="just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различия в определениях и методиках сбора одинаковых статистических данных</a:t>
              </a:r>
            </a:p>
            <a:p>
              <a:pPr marL="203883" indent="-203883" algn="just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трудности в разработке единых классификаций наблюдаемых феноменов и сущностей</a:t>
              </a:r>
            </a:p>
            <a:p>
              <a:pPr marL="203883" indent="-203883" algn="just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частичная или полная </a:t>
              </a:r>
              <a:r>
                <a:rPr lang="ru-RU" sz="1100" dirty="0" err="1">
                  <a:latin typeface="Calibri Light" panose="020F0302020204030204" pitchFamily="34" charset="0"/>
                </a:rPr>
                <a:t>ненаблюдаемость</a:t>
              </a:r>
              <a:r>
                <a:rPr lang="ru-RU" sz="1100" dirty="0">
                  <a:latin typeface="Calibri Light" panose="020F0302020204030204" pitchFamily="34" charset="0"/>
                </a:rPr>
                <a:t> отдельных явлений</a:t>
              </a: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7072037" y="5287030"/>
              <a:ext cx="464457" cy="3614057"/>
              <a:chOff x="7503886" y="3570514"/>
              <a:chExt cx="464457" cy="3614057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7503886" y="3570514"/>
                <a:ext cx="464457" cy="18288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7503887" y="5399314"/>
                <a:ext cx="464456" cy="178525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7980768" y="4831901"/>
              <a:ext cx="4376557" cy="4610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300" b="1" dirty="0">
                  <a:latin typeface="Calibri Light" panose="020F0302020204030204" pitchFamily="34" charset="0"/>
                </a:rPr>
                <a:t>Предлагаемые решения</a:t>
              </a:r>
            </a:p>
            <a:p>
              <a:pPr marL="326220" indent="-326220" algn="just">
                <a:buFont typeface="Arial" panose="020B0604020202020204" pitchFamily="34" charset="0"/>
                <a:buChar char="•"/>
              </a:pPr>
              <a:r>
                <a:rPr lang="ru-RU" sz="1300" dirty="0">
                  <a:latin typeface="Calibri Light" panose="020F0302020204030204" pitchFamily="34" charset="0"/>
                </a:rPr>
                <a:t>гармонизация со стандартами ОЭСР используемых в России методик измерения в статистике жилищной сферы с точки зрения сопоставимости перечня индикаторов и их детализации</a:t>
              </a:r>
            </a:p>
            <a:p>
              <a:pPr marL="326220" indent="-326220" algn="just">
                <a:buFont typeface="Arial" panose="020B0604020202020204" pitchFamily="34" charset="0"/>
                <a:buChar char="•"/>
              </a:pPr>
              <a:r>
                <a:rPr lang="ru-RU" sz="1300" dirty="0">
                  <a:latin typeface="Calibri Light" panose="020F0302020204030204" pitchFamily="34" charset="0"/>
                </a:rPr>
                <a:t>организация и проведение регулярных специализированных исследований в жилищной сфере, дополняющих данные всероссийских переписей населения</a:t>
              </a:r>
            </a:p>
            <a:p>
              <a:pPr marL="326220" indent="-326220" algn="just">
                <a:buFont typeface="Arial" panose="020B0604020202020204" pitchFamily="34" charset="0"/>
                <a:buChar char="•"/>
              </a:pPr>
              <a:r>
                <a:rPr lang="ru-RU" sz="1300" dirty="0">
                  <a:latin typeface="Calibri Light" panose="020F0302020204030204" pitchFamily="34" charset="0"/>
                </a:rPr>
                <a:t>внедрение новых передовых методик измерения в статистике жилищной сферы, в т. ч. индекса Кейса-Шиллера и др.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-27467" y="-20734"/>
            <a:ext cx="8787882" cy="208840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900" dirty="0">
                <a:solidFill>
                  <a:schemeClr val="bg1"/>
                </a:solidFill>
                <a:latin typeface="Calibri Light" panose="020F0302020204030204" pitchFamily="34" charset="0"/>
              </a:rPr>
              <a:t>Институт статистических исследований и экономики знаний НИУ ВШЭ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199" y="1496404"/>
            <a:ext cx="8091501" cy="342878"/>
          </a:xfrm>
          <a:prstGeom prst="rect">
            <a:avLst/>
          </a:prstGeom>
          <a:noFill/>
        </p:spPr>
        <p:txBody>
          <a:bodyPr wrap="none" lIns="65242" tIns="32621" rIns="65242" bIns="32621" rtlCol="0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Перечень ресурсов ОЭСР, содержащих статистические данные жилищной сферы</a:t>
            </a:r>
            <a:endParaRPr lang="ru-RU" dirty="0">
              <a:latin typeface="Calibri" panose="020F0502020204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1207" y="1861863"/>
            <a:ext cx="8905389" cy="707886"/>
            <a:chOff x="167027" y="2805700"/>
            <a:chExt cx="12467545" cy="991040"/>
          </a:xfrm>
        </p:grpSpPr>
        <p:sp>
          <p:nvSpPr>
            <p:cNvPr id="28" name="TextBox 27"/>
            <p:cNvSpPr txBox="1"/>
            <p:nvPr/>
          </p:nvSpPr>
          <p:spPr>
            <a:xfrm>
              <a:off x="167027" y="2805700"/>
              <a:ext cx="3180487" cy="7755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>
                  <a:latin typeface="Calibri Light" panose="020F0302020204030204" pitchFamily="34" charset="0"/>
                </a:rPr>
                <a:t>Базовая статистика, макропоказатели</a:t>
              </a:r>
              <a:r>
                <a:rPr lang="ru-RU" sz="1000" dirty="0">
                  <a:latin typeface="Calibri Light" panose="020F0302020204030204" pitchFamily="34" charset="0"/>
                </a:rPr>
                <a:t> </a:t>
              </a:r>
              <a:endParaRPr lang="en-US" sz="1000" dirty="0">
                <a:latin typeface="Calibri Light" panose="020F0302020204030204" pitchFamily="34" charset="0"/>
              </a:endParaRPr>
            </a:p>
            <a:p>
              <a:r>
                <a:rPr lang="ru-RU" sz="1000" dirty="0">
                  <a:latin typeface="Calibri Light" panose="020F0302020204030204" pitchFamily="34" charset="0"/>
                </a:rPr>
                <a:t>Единая база данных ОЭСР «</a:t>
              </a:r>
              <a:r>
                <a:rPr lang="en-US" sz="1000" dirty="0" err="1">
                  <a:latin typeface="Calibri Light" panose="020F0302020204030204" pitchFamily="34" charset="0"/>
                </a:rPr>
                <a:t>OECD.stat</a:t>
              </a:r>
              <a:r>
                <a:rPr lang="ru-RU" sz="1000" dirty="0">
                  <a:latin typeface="Calibri Light" panose="020F0302020204030204" pitchFamily="34" charset="0"/>
                </a:rPr>
                <a:t>»</a:t>
              </a:r>
              <a:endParaRPr lang="en-US" sz="1000" dirty="0">
                <a:latin typeface="Calibri Light" panose="020F0302020204030204" pitchFamily="34" charset="0"/>
              </a:endParaRPr>
            </a:p>
            <a:p>
              <a:r>
                <a:rPr lang="en-US" sz="1000" dirty="0">
                  <a:latin typeface="Calibri Light" panose="020F0302020204030204" pitchFamily="34" charset="0"/>
                  <a:hlinkClick r:id="rId3"/>
                </a:rPr>
                <a:t>http://stats.oecd.org</a:t>
              </a:r>
              <a:r>
                <a:rPr lang="ru-RU" sz="1000" dirty="0">
                  <a:latin typeface="Calibri Light" panose="020F0302020204030204" pitchFamily="34" charset="0"/>
                </a:rPr>
                <a:t> </a:t>
              </a:r>
              <a:endParaRPr lang="ru-RU" sz="10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822823" y="2805700"/>
              <a:ext cx="5277295" cy="991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b="1" dirty="0">
                  <a:latin typeface="Calibri Light" panose="020F0302020204030204" pitchFamily="34" charset="0"/>
                </a:rPr>
                <a:t>Статистика жилищной сферы</a:t>
              </a:r>
            </a:p>
            <a:p>
              <a:r>
                <a:rPr lang="ru-RU" sz="1000" dirty="0">
                  <a:latin typeface="Calibri Light" panose="020F0302020204030204" pitchFamily="34" charset="0"/>
                </a:rPr>
                <a:t>База данных доступного жилья ОЭСР «</a:t>
              </a:r>
              <a:r>
                <a:rPr lang="en-US" sz="1000" dirty="0">
                  <a:latin typeface="Calibri Light" panose="020F0302020204030204" pitchFamily="34" charset="0"/>
                </a:rPr>
                <a:t>Affordable Housing Database</a:t>
              </a:r>
              <a:r>
                <a:rPr lang="ru-RU" sz="1000" dirty="0">
                  <a:latin typeface="Calibri Light" panose="020F0302020204030204" pitchFamily="34" charset="0"/>
                </a:rPr>
                <a:t>»</a:t>
              </a:r>
              <a:endParaRPr lang="en-US" sz="1000" dirty="0">
                <a:latin typeface="Calibri Light" panose="020F0302020204030204" pitchFamily="34" charset="0"/>
              </a:endParaRPr>
            </a:p>
            <a:p>
              <a:r>
                <a:rPr lang="en-US" sz="1000" dirty="0">
                  <a:latin typeface="Calibri Light" panose="020F0302020204030204" pitchFamily="34" charset="0"/>
                  <a:hlinkClick r:id="rId4"/>
                </a:rPr>
                <a:t>http://www.oecd.org/social/affordable-housing-database.htm</a:t>
              </a:r>
              <a:r>
                <a:rPr lang="ru-RU" sz="1000" dirty="0">
                  <a:latin typeface="Calibri Light" panose="020F0302020204030204" pitchFamily="34" charset="0"/>
                </a:rPr>
                <a:t> 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9434172" y="2805700"/>
              <a:ext cx="3200400" cy="7755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b="1" dirty="0"/>
                <a:t>«Индекс лучшей жизни» ОЭСР</a:t>
              </a:r>
            </a:p>
            <a:p>
              <a:r>
                <a:rPr lang="en-US" sz="1000" dirty="0"/>
                <a:t>OECD </a:t>
              </a:r>
              <a:r>
                <a:rPr lang="ru-RU" sz="1000" dirty="0" err="1"/>
                <a:t>Better</a:t>
              </a:r>
              <a:r>
                <a:rPr lang="ru-RU" sz="1000" dirty="0"/>
                <a:t> </a:t>
              </a:r>
              <a:r>
                <a:rPr lang="ru-RU" sz="1000" dirty="0" err="1"/>
                <a:t>Life</a:t>
              </a:r>
              <a:r>
                <a:rPr lang="ru-RU" sz="1000" dirty="0"/>
                <a:t> </a:t>
              </a:r>
              <a:r>
                <a:rPr lang="en-US" sz="1000" dirty="0"/>
                <a:t>Index</a:t>
              </a:r>
            </a:p>
            <a:p>
              <a:r>
                <a:rPr lang="en-US" sz="1000" dirty="0">
                  <a:hlinkClick r:id="rId5"/>
                </a:rPr>
                <a:t>http://www.oecdbetterlifeindex.org</a:t>
              </a:r>
              <a:r>
                <a:rPr lang="en-US" sz="1000" dirty="0"/>
                <a:t> </a:t>
              </a:r>
              <a:endParaRPr lang="ru-RU" sz="1000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3655797" y="2832074"/>
              <a:ext cx="0" cy="6859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9267145" y="2832074"/>
              <a:ext cx="0" cy="6859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"/>
          <p:cNvGrpSpPr/>
          <p:nvPr/>
        </p:nvGrpSpPr>
        <p:grpSpPr>
          <a:xfrm>
            <a:off x="61199" y="2480410"/>
            <a:ext cx="8572693" cy="884678"/>
            <a:chOff x="85678" y="3472573"/>
            <a:chExt cx="12001770" cy="123854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85678" y="3504639"/>
              <a:ext cx="6178004" cy="12064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b="1" dirty="0">
                  <a:latin typeface="Calibri Light" panose="020F0302020204030204" pitchFamily="34" charset="0"/>
                </a:rPr>
                <a:t>Статистика территориальной политики и агломераций</a:t>
              </a:r>
              <a:endParaRPr lang="en-US" sz="1000" b="1" dirty="0">
                <a:latin typeface="Calibri Light" panose="020F0302020204030204" pitchFamily="34" charset="0"/>
              </a:endParaRPr>
            </a:p>
            <a:p>
              <a:r>
                <a:rPr lang="ru-RU" sz="1000" dirty="0">
                  <a:latin typeface="Calibri Light" panose="020F0302020204030204" pitchFamily="34" charset="0"/>
                </a:rPr>
                <a:t>База данных политики пространственного развития</a:t>
              </a:r>
              <a:r>
                <a:rPr lang="en-US" sz="1000" dirty="0">
                  <a:latin typeface="Calibri Light" panose="020F0302020204030204" pitchFamily="34" charset="0"/>
                </a:rPr>
                <a:t> </a:t>
              </a:r>
              <a:r>
                <a:rPr lang="ru-RU" sz="1000" dirty="0">
                  <a:latin typeface="Calibri Light" panose="020F0302020204030204" pitchFamily="34" charset="0"/>
                </a:rPr>
                <a:t>«OECD </a:t>
              </a:r>
              <a:r>
                <a:rPr lang="ru-RU" sz="1000" dirty="0" err="1">
                  <a:latin typeface="Calibri Light" panose="020F0302020204030204" pitchFamily="34" charset="0"/>
                </a:rPr>
                <a:t>Regional</a:t>
              </a:r>
              <a:r>
                <a:rPr lang="ru-RU" sz="1000" dirty="0">
                  <a:latin typeface="Calibri Light" panose="020F0302020204030204" pitchFamily="34" charset="0"/>
                </a:rPr>
                <a:t> </a:t>
              </a:r>
              <a:r>
                <a:rPr lang="ru-RU" sz="1000" dirty="0" err="1">
                  <a:latin typeface="Calibri Light" panose="020F0302020204030204" pitchFamily="34" charset="0"/>
                </a:rPr>
                <a:t>Database</a:t>
              </a:r>
              <a:r>
                <a:rPr lang="ru-RU" sz="1000" dirty="0">
                  <a:latin typeface="Calibri Light" panose="020F0302020204030204" pitchFamily="34" charset="0"/>
                </a:rPr>
                <a:t>»</a:t>
              </a:r>
              <a:endParaRPr lang="en-US" sz="1000" dirty="0">
                <a:latin typeface="Calibri Light" panose="020F0302020204030204" pitchFamily="34" charset="0"/>
              </a:endParaRPr>
            </a:p>
            <a:p>
              <a:r>
                <a:rPr lang="en-US" sz="1000" dirty="0">
                  <a:latin typeface="Calibri Light" panose="020F0302020204030204" pitchFamily="34" charset="0"/>
                  <a:hlinkClick r:id="rId6"/>
                </a:rPr>
                <a:t>http://stats.oecd.org/Index.aspx?datasetcode=REG_DEMO_TL2</a:t>
              </a:r>
              <a:endParaRPr lang="en-US" sz="1000" dirty="0">
                <a:latin typeface="Calibri Light" panose="020F0302020204030204" pitchFamily="34" charset="0"/>
              </a:endParaRPr>
            </a:p>
            <a:p>
              <a:r>
                <a:rPr lang="ru-RU" sz="1000" dirty="0">
                  <a:latin typeface="Calibri Light" panose="020F0302020204030204" pitchFamily="34" charset="0"/>
                </a:rPr>
                <a:t>База данных столичных агломераций</a:t>
              </a:r>
              <a:r>
                <a:rPr lang="en-US" sz="1000" dirty="0">
                  <a:latin typeface="Calibri Light" panose="020F0302020204030204" pitchFamily="34" charset="0"/>
                </a:rPr>
                <a:t> </a:t>
              </a:r>
              <a:r>
                <a:rPr lang="ru-RU" sz="1000" dirty="0">
                  <a:latin typeface="Calibri Light" panose="020F0302020204030204" pitchFamily="34" charset="0"/>
                </a:rPr>
                <a:t>«</a:t>
              </a:r>
              <a:r>
                <a:rPr lang="en-US" sz="1000" dirty="0">
                  <a:latin typeface="Calibri Light" panose="020F0302020204030204" pitchFamily="34" charset="0"/>
                </a:rPr>
                <a:t>OECD Metropolitan Database</a:t>
              </a:r>
              <a:r>
                <a:rPr lang="ru-RU" sz="1000" dirty="0">
                  <a:latin typeface="Calibri Light" panose="020F0302020204030204" pitchFamily="34" charset="0"/>
                </a:rPr>
                <a:t>»</a:t>
              </a:r>
              <a:endParaRPr lang="en-US" sz="1000" dirty="0">
                <a:latin typeface="Calibri Light" panose="020F0302020204030204" pitchFamily="34" charset="0"/>
              </a:endParaRPr>
            </a:p>
            <a:p>
              <a:r>
                <a:rPr lang="en-US" sz="1000" dirty="0">
                  <a:latin typeface="Calibri Light" panose="020F0302020204030204" pitchFamily="34" charset="0"/>
                  <a:hlinkClick r:id="rId7"/>
                </a:rPr>
                <a:t>http://stats.oecd.org/Index.aspx?Datasetcode=CITIES</a:t>
              </a:r>
              <a:r>
                <a:rPr lang="en-US" sz="1000" dirty="0">
                  <a:latin typeface="Calibri Light" panose="020F0302020204030204" pitchFamily="34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80729" y="3504639"/>
              <a:ext cx="3454513" cy="12064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b="1" dirty="0">
                  <a:latin typeface="Calibri Light" panose="020F0302020204030204" pitchFamily="34" charset="0"/>
                </a:rPr>
                <a:t>Инструменты визуализации</a:t>
              </a:r>
            </a:p>
            <a:p>
              <a:r>
                <a:rPr lang="ru-RU" sz="1000" dirty="0">
                  <a:latin typeface="Calibri Light" panose="020F0302020204030204" pitchFamily="34" charset="0"/>
                </a:rPr>
                <a:t>OECD </a:t>
              </a:r>
              <a:r>
                <a:rPr lang="en-US" sz="1000" dirty="0">
                  <a:latin typeface="Calibri Light" panose="020F0302020204030204" pitchFamily="34" charset="0"/>
                </a:rPr>
                <a:t>Regional</a:t>
              </a:r>
              <a:r>
                <a:rPr lang="ru-RU" sz="1000" dirty="0">
                  <a:latin typeface="Calibri Light" panose="020F0302020204030204" pitchFamily="34" charset="0"/>
                </a:rPr>
                <a:t> </a:t>
              </a:r>
              <a:r>
                <a:rPr lang="ru-RU" sz="1000" dirty="0" err="1">
                  <a:latin typeface="Calibri Light" panose="020F0302020204030204" pitchFamily="34" charset="0"/>
                </a:rPr>
                <a:t>eXplorer</a:t>
              </a:r>
              <a:endParaRPr lang="en-US" sz="1000" dirty="0">
                <a:latin typeface="Calibri Light" panose="020F0302020204030204" pitchFamily="34" charset="0"/>
              </a:endParaRPr>
            </a:p>
            <a:p>
              <a:r>
                <a:rPr lang="ru-RU" sz="1000" dirty="0">
                  <a:latin typeface="Calibri Light" panose="020F0302020204030204" pitchFamily="34" charset="0"/>
                  <a:hlinkClick r:id="rId8"/>
                </a:rPr>
                <a:t>http://stats.oecd.org/OECDregionalstatistics</a:t>
              </a:r>
              <a:endParaRPr lang="ru-RU" sz="1000" dirty="0">
                <a:latin typeface="Calibri Light" panose="020F0302020204030204" pitchFamily="34" charset="0"/>
              </a:endParaRPr>
            </a:p>
            <a:p>
              <a:r>
                <a:rPr lang="en-US" sz="1000" dirty="0">
                  <a:latin typeface="Calibri Light" panose="020F0302020204030204" pitchFamily="34" charset="0"/>
                </a:rPr>
                <a:t>OECD Metro </a:t>
              </a:r>
              <a:r>
                <a:rPr lang="en-US" sz="1000" dirty="0" err="1">
                  <a:latin typeface="Calibri Light" panose="020F0302020204030204" pitchFamily="34" charset="0"/>
                </a:rPr>
                <a:t>eXplorer</a:t>
              </a:r>
              <a:endParaRPr lang="en-US" sz="1000" dirty="0">
                <a:latin typeface="Calibri Light" panose="020F0302020204030204" pitchFamily="34" charset="0"/>
              </a:endParaRPr>
            </a:p>
            <a:p>
              <a:r>
                <a:rPr lang="ru-RU" sz="1000" dirty="0">
                  <a:latin typeface="Calibri Light" panose="020F0302020204030204" pitchFamily="34" charset="0"/>
                  <a:hlinkClick r:id="rId9"/>
                </a:rPr>
                <a:t>http://measuringurban.oecd.org</a:t>
              </a:r>
              <a:endParaRPr lang="ru-RU" sz="1000" dirty="0">
                <a:latin typeface="Calibri Light" panose="020F0302020204030204" pitchFamily="34" charset="0"/>
              </a:endParaRPr>
            </a:p>
          </p:txBody>
        </p:sp>
        <p:grpSp>
          <p:nvGrpSpPr>
            <p:cNvPr id="32" name="Группа 31"/>
            <p:cNvGrpSpPr/>
            <p:nvPr/>
          </p:nvGrpSpPr>
          <p:grpSpPr>
            <a:xfrm>
              <a:off x="6349360" y="3540421"/>
              <a:ext cx="145690" cy="1097986"/>
              <a:chOff x="7503886" y="3570514"/>
              <a:chExt cx="464457" cy="3614057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7503886" y="3570514"/>
                <a:ext cx="464457" cy="18288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H="1">
                <a:off x="7503887" y="5399314"/>
                <a:ext cx="464456" cy="178525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7" name="Рисунок 36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38639" y="3472573"/>
              <a:ext cx="1748809" cy="1233681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5488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5" y="137797"/>
            <a:ext cx="1155464" cy="103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2572" y="166237"/>
            <a:ext cx="1107518" cy="9943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242" tIns="32621" rIns="65242" bIns="32621" rtlCol="0" anchor="ctr"/>
          <a:lstStyle/>
          <a:p>
            <a:pPr algn="ctr"/>
            <a:endParaRPr lang="ru-RU" sz="110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572" y="177122"/>
            <a:ext cx="7551308" cy="519807"/>
          </a:xfrm>
        </p:spPr>
        <p:txBody>
          <a:bodyPr/>
          <a:lstStyle/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Обзор статистики жилищной сферы ОЭСР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72579" y="1063838"/>
            <a:ext cx="8853721" cy="769441"/>
            <a:chOff x="101599" y="1491063"/>
            <a:chExt cx="12395210" cy="107721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096009" y="1491063"/>
              <a:ext cx="6400800" cy="1077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Номинальная стоимость жилья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Реальная стоимость жилья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Индекс цен на жилье по отношению к располагаемому доходу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Индекс цен арендного жилья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1599" y="1491063"/>
              <a:ext cx="3904344" cy="840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b="1" dirty="0">
                  <a:latin typeface="Calibri Light" panose="020F0302020204030204" pitchFamily="34" charset="0"/>
                </a:rPr>
                <a:t>Базовая статистика, макропоказатели</a:t>
              </a:r>
              <a:endParaRPr lang="en-US" sz="1100" b="1" dirty="0">
                <a:latin typeface="Calibri Light" panose="020F0302020204030204" pitchFamily="34" charset="0"/>
              </a:endParaRPr>
            </a:p>
            <a:p>
              <a:r>
                <a:rPr lang="ru-RU" sz="1100" dirty="0">
                  <a:latin typeface="Calibri Light" panose="020F0302020204030204" pitchFamily="34" charset="0"/>
                </a:rPr>
                <a:t>Единая база данных ОЭСР «</a:t>
              </a:r>
              <a:r>
                <a:rPr lang="en-US" sz="1100" dirty="0" err="1">
                  <a:latin typeface="Calibri Light" panose="020F0302020204030204" pitchFamily="34" charset="0"/>
                </a:rPr>
                <a:t>OECD.stat</a:t>
              </a:r>
              <a:r>
                <a:rPr lang="ru-RU" sz="1100" dirty="0">
                  <a:latin typeface="Calibri Light" panose="020F0302020204030204" pitchFamily="34" charset="0"/>
                </a:rPr>
                <a:t>»</a:t>
              </a:r>
              <a:endParaRPr lang="en-US" sz="1100" dirty="0">
                <a:latin typeface="Calibri Light" panose="020F0302020204030204" pitchFamily="34" charset="0"/>
              </a:endParaRPr>
            </a:p>
            <a:p>
              <a:r>
                <a:rPr lang="en-US" sz="1100" dirty="0">
                  <a:latin typeface="Calibri Light" panose="020F0302020204030204" pitchFamily="34" charset="0"/>
                  <a:hlinkClick r:id="rId3"/>
                </a:rPr>
                <a:t>http://stats.oecd.org</a:t>
              </a:r>
              <a:r>
                <a:rPr lang="ru-RU" sz="1100" dirty="0">
                  <a:latin typeface="Calibri Light" panose="020F0302020204030204" pitchFamily="34" charset="0"/>
                </a:rPr>
                <a:t> </a:t>
              </a:r>
              <a:endParaRPr lang="ru-RU" sz="11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72579" y="1875975"/>
            <a:ext cx="8853721" cy="769441"/>
            <a:chOff x="101599" y="2753522"/>
            <a:chExt cx="12395210" cy="107721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96009" y="2753522"/>
              <a:ext cx="6400800" cy="1077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100" i="1" dirty="0">
                  <a:latin typeface="Calibri Light" panose="020F0302020204030204" pitchFamily="34" charset="0"/>
                </a:rPr>
                <a:t>3 </a:t>
              </a:r>
              <a:r>
                <a:rPr lang="ru-RU" sz="1100" i="1" dirty="0">
                  <a:latin typeface="Calibri Light" panose="020F0302020204030204" pitchFamily="34" charset="0"/>
                </a:rPr>
                <a:t>группы данных: 25 подгрупп данных и более 70 индикаторов</a:t>
              </a:r>
              <a:endParaRPr lang="en-US" sz="1100" i="1" dirty="0">
                <a:latin typeface="Calibri Light" panose="020F0302020204030204" pitchFamily="34" charset="0"/>
              </a:endParaRP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Конъюнктура жилищной сферы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Жилищные условия населения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Calibri Light" panose="020F0302020204030204" pitchFamily="34" charset="0"/>
                </a:rPr>
                <a:t>Управленческие практики разных стран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01599" y="2753522"/>
              <a:ext cx="531093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b="1" dirty="0">
                  <a:latin typeface="Calibri Light" panose="020F0302020204030204" pitchFamily="34" charset="0"/>
                </a:rPr>
                <a:t>Статистика жилищной сферы</a:t>
              </a:r>
              <a:endParaRPr lang="en-US" sz="1100" b="1" dirty="0">
                <a:latin typeface="Calibri Light" panose="020F0302020204030204" pitchFamily="34" charset="0"/>
              </a:endParaRPr>
            </a:p>
            <a:p>
              <a:r>
                <a:rPr lang="ru-RU" sz="1100" i="1" dirty="0">
                  <a:latin typeface="Calibri Light" panose="020F0302020204030204" pitchFamily="34" charset="0"/>
                </a:rPr>
                <a:t>База данных доступного жилья ОЭСР</a:t>
              </a:r>
              <a:endParaRPr lang="en-US" sz="1100" i="1" dirty="0">
                <a:latin typeface="Calibri Light" panose="020F0302020204030204" pitchFamily="34" charset="0"/>
              </a:endParaRPr>
            </a:p>
            <a:p>
              <a:r>
                <a:rPr lang="ru-RU" sz="1100" dirty="0">
                  <a:latin typeface="Calibri Light" panose="020F0302020204030204" pitchFamily="34" charset="0"/>
                </a:rPr>
                <a:t>«</a:t>
              </a:r>
              <a:r>
                <a:rPr lang="en-US" sz="1100" dirty="0">
                  <a:latin typeface="Calibri Light" panose="020F0302020204030204" pitchFamily="34" charset="0"/>
                </a:rPr>
                <a:t>OECD Affordable Housing Database</a:t>
              </a:r>
              <a:r>
                <a:rPr lang="ru-RU" sz="1100" dirty="0">
                  <a:latin typeface="Calibri Light" panose="020F0302020204030204" pitchFamily="34" charset="0"/>
                </a:rPr>
                <a:t>»</a:t>
              </a:r>
              <a:endParaRPr lang="en-US" sz="1100" dirty="0">
                <a:latin typeface="Calibri Light" panose="020F0302020204030204" pitchFamily="34" charset="0"/>
              </a:endParaRPr>
            </a:p>
            <a:p>
              <a:r>
                <a:rPr lang="en-US" sz="1100" dirty="0">
                  <a:latin typeface="Calibri Light" panose="020F0302020204030204" pitchFamily="34" charset="0"/>
                  <a:hlinkClick r:id="rId4"/>
                </a:rPr>
                <a:t>http://www.oecd.org/social/affordable-housing-database.htm</a:t>
              </a:r>
              <a:r>
                <a:rPr lang="ru-RU" sz="1100" dirty="0">
                  <a:latin typeface="Calibri Light" panose="020F0302020204030204" pitchFamily="34" charset="0"/>
                </a:rPr>
                <a:t> 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-27467" y="-20734"/>
            <a:ext cx="8787882" cy="208840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900" dirty="0">
                <a:solidFill>
                  <a:schemeClr val="bg1"/>
                </a:solidFill>
                <a:latin typeface="Calibri Light" panose="020F0302020204030204" pitchFamily="34" charset="0"/>
              </a:rPr>
              <a:t>Институт статистических исследований и экономики знаний НИУ ВШЭ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72571" y="5523652"/>
            <a:ext cx="8464466" cy="945314"/>
            <a:chOff x="101599" y="7733112"/>
            <a:chExt cx="11850253" cy="1323439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1599" y="7733112"/>
              <a:ext cx="6400800" cy="13142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100" b="1" dirty="0">
                  <a:latin typeface="Calibri Light" panose="020F0302020204030204" pitchFamily="34" charset="0"/>
                </a:rPr>
                <a:t>Инструменты визуализации</a:t>
              </a:r>
            </a:p>
            <a:p>
              <a:r>
                <a:rPr lang="ru-RU" sz="1100" dirty="0">
                  <a:latin typeface="Calibri Light" panose="020F0302020204030204" pitchFamily="34" charset="0"/>
                </a:rPr>
                <a:t>OECD </a:t>
              </a:r>
              <a:r>
                <a:rPr lang="en-US" sz="1100" dirty="0">
                  <a:latin typeface="Calibri Light" panose="020F0302020204030204" pitchFamily="34" charset="0"/>
                </a:rPr>
                <a:t>Regional</a:t>
              </a:r>
              <a:r>
                <a:rPr lang="ru-RU" sz="1100" dirty="0">
                  <a:latin typeface="Calibri Light" panose="020F0302020204030204" pitchFamily="34" charset="0"/>
                </a:rPr>
                <a:t> </a:t>
              </a:r>
              <a:r>
                <a:rPr lang="ru-RU" sz="1100" dirty="0" err="1">
                  <a:latin typeface="Calibri Light" panose="020F0302020204030204" pitchFamily="34" charset="0"/>
                </a:rPr>
                <a:t>eXplorer</a:t>
              </a:r>
              <a:endParaRPr lang="en-US" sz="1100" dirty="0">
                <a:latin typeface="Calibri Light" panose="020F0302020204030204" pitchFamily="34" charset="0"/>
              </a:endParaRPr>
            </a:p>
            <a:p>
              <a:r>
                <a:rPr lang="ru-RU" sz="1100" dirty="0">
                  <a:latin typeface="Calibri Light" panose="020F0302020204030204" pitchFamily="34" charset="0"/>
                  <a:hlinkClick r:id="rId5"/>
                </a:rPr>
                <a:t>http://stats.oecd.org/OECDregionalstatistics</a:t>
              </a:r>
              <a:endParaRPr lang="ru-RU" sz="1100" dirty="0">
                <a:latin typeface="Calibri Light" panose="020F0302020204030204" pitchFamily="34" charset="0"/>
              </a:endParaRPr>
            </a:p>
            <a:p>
              <a:r>
                <a:rPr lang="en-US" sz="1100" dirty="0">
                  <a:latin typeface="Calibri Light" panose="020F0302020204030204" pitchFamily="34" charset="0"/>
                </a:rPr>
                <a:t>OECD Metro </a:t>
              </a:r>
              <a:r>
                <a:rPr lang="en-US" sz="1100" dirty="0" err="1">
                  <a:latin typeface="Calibri Light" panose="020F0302020204030204" pitchFamily="34" charset="0"/>
                </a:rPr>
                <a:t>eXplorer</a:t>
              </a:r>
              <a:endParaRPr lang="en-US" sz="1100" dirty="0">
                <a:latin typeface="Calibri Light" panose="020F0302020204030204" pitchFamily="34" charset="0"/>
              </a:endParaRPr>
            </a:p>
            <a:p>
              <a:r>
                <a:rPr lang="ru-RU" sz="1100" dirty="0">
                  <a:latin typeface="Calibri Light" panose="020F0302020204030204" pitchFamily="34" charset="0"/>
                  <a:hlinkClick r:id="rId6"/>
                </a:rPr>
                <a:t>http://measuringurban.oecd.org</a:t>
              </a:r>
              <a:endParaRPr lang="ru-RU" sz="1100" dirty="0">
                <a:latin typeface="Calibri Light" panose="020F0302020204030204" pitchFamily="34" charset="0"/>
              </a:endParaRPr>
            </a:p>
          </p:txBody>
        </p:sp>
        <p:grpSp>
          <p:nvGrpSpPr>
            <p:cNvPr id="37" name="Группа 36"/>
            <p:cNvGrpSpPr/>
            <p:nvPr/>
          </p:nvGrpSpPr>
          <p:grpSpPr>
            <a:xfrm>
              <a:off x="6141415" y="7784208"/>
              <a:ext cx="5810437" cy="1272343"/>
              <a:chOff x="6113061" y="7784208"/>
              <a:chExt cx="5810437" cy="1272343"/>
            </a:xfrm>
          </p:grpSpPr>
          <p:pic>
            <p:nvPicPr>
              <p:cNvPr id="18" name="Рисунок 17"/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3061" y="7784208"/>
                <a:ext cx="2674863" cy="127234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" name="Рисунок 18"/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23833" y="7784208"/>
                <a:ext cx="2699665" cy="127234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39" name="Группа 38"/>
          <p:cNvGrpSpPr/>
          <p:nvPr/>
        </p:nvGrpSpPr>
        <p:grpSpPr>
          <a:xfrm>
            <a:off x="72571" y="2686889"/>
            <a:ext cx="8693236" cy="938719"/>
            <a:chOff x="101599" y="3761645"/>
            <a:chExt cx="12170530" cy="131420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01599" y="4008384"/>
              <a:ext cx="5573487" cy="8402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b="1" dirty="0"/>
                <a:t>«Индекс лучшей жизни» ОЭСР</a:t>
              </a:r>
            </a:p>
            <a:p>
              <a:r>
                <a:rPr lang="en-US" sz="1100" dirty="0"/>
                <a:t>OECD </a:t>
              </a:r>
              <a:r>
                <a:rPr lang="ru-RU" sz="1100" dirty="0" err="1"/>
                <a:t>Better</a:t>
              </a:r>
              <a:r>
                <a:rPr lang="ru-RU" sz="1100" dirty="0"/>
                <a:t> </a:t>
              </a:r>
              <a:r>
                <a:rPr lang="ru-RU" sz="1100" dirty="0" err="1"/>
                <a:t>Life</a:t>
              </a:r>
              <a:r>
                <a:rPr lang="ru-RU" sz="1100" dirty="0"/>
                <a:t> </a:t>
              </a:r>
              <a:r>
                <a:rPr lang="en-US" sz="1100" dirty="0"/>
                <a:t>Index</a:t>
              </a:r>
            </a:p>
            <a:p>
              <a:r>
                <a:rPr lang="en-US" sz="1100" dirty="0">
                  <a:hlinkClick r:id="rId9"/>
                </a:rPr>
                <a:t>http://www.oecdbetterlifeindex.org</a:t>
              </a:r>
              <a:r>
                <a:rPr lang="en-US" sz="1100" dirty="0"/>
                <a:t> </a:t>
              </a:r>
              <a:endParaRPr lang="ru-RU" sz="11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122906" y="3996314"/>
              <a:ext cx="5067982" cy="1077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1100" b="1" i="1" dirty="0"/>
                <a:t>Жилищные условия (</a:t>
              </a:r>
              <a:r>
                <a:rPr lang="en-US" sz="1100" b="1" i="1" dirty="0"/>
                <a:t>Housing) </a:t>
              </a:r>
              <a:endParaRPr lang="ru-RU" sz="1100" b="1" i="1" dirty="0"/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Количество комнат на человека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Жилье с основными коммунальными удобствами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Расходы на жилье</a:t>
              </a:r>
              <a:endParaRPr lang="en-US" sz="11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0835389" y="3761645"/>
              <a:ext cx="1436740" cy="13142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b="1" dirty="0"/>
                <a:t>Место России</a:t>
              </a:r>
            </a:p>
            <a:p>
              <a:pPr algn="ctr"/>
              <a:r>
                <a:rPr lang="ru-RU" sz="1100" b="1" i="1" dirty="0"/>
                <a:t>26 из 38</a:t>
              </a:r>
            </a:p>
            <a:p>
              <a:pPr algn="ctr"/>
              <a:r>
                <a:rPr lang="ru-RU" sz="1100" dirty="0"/>
                <a:t>36 из 38</a:t>
              </a:r>
            </a:p>
            <a:p>
              <a:pPr algn="ctr"/>
              <a:r>
                <a:rPr lang="ru-RU" sz="1100" dirty="0"/>
                <a:t>36 из 38</a:t>
              </a:r>
            </a:p>
            <a:p>
              <a:pPr algn="ctr"/>
              <a:r>
                <a:rPr lang="ru-RU" sz="1100" dirty="0"/>
                <a:t>1 из 38*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2579" y="6583474"/>
            <a:ext cx="8187935" cy="235213"/>
          </a:xfrm>
          <a:prstGeom prst="rect">
            <a:avLst/>
          </a:prstGeom>
          <a:noFill/>
        </p:spPr>
        <p:txBody>
          <a:bodyPr wrap="square" lIns="65242" tIns="32621" rIns="65242" bIns="32621" rtlCol="0">
            <a:spAutoFit/>
          </a:bodyPr>
          <a:lstStyle/>
          <a:p>
            <a:r>
              <a:rPr lang="ru-RU" sz="1100" dirty="0"/>
              <a:t>* вследствие неверной методики расчета – является предметом дальнейшего анализа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72579" y="3673683"/>
            <a:ext cx="8853721" cy="1801891"/>
            <a:chOff x="101599" y="5454102"/>
            <a:chExt cx="12395210" cy="252264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096009" y="5705343"/>
              <a:ext cx="6400800" cy="8402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100" i="1" dirty="0"/>
                <a:t>Данные охватывают 2 тысячи регионов в 34 странах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Среднее количество комнат на человека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Доля расходов на жилье в располагаемом доходе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01599" y="5454102"/>
              <a:ext cx="5573487" cy="20251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b="1" dirty="0">
                  <a:latin typeface="Calibri Light" panose="020F0302020204030204" pitchFamily="34" charset="0"/>
                </a:rPr>
                <a:t>Статистика территориальной политики и агломераций</a:t>
              </a:r>
              <a:endParaRPr lang="en-US" sz="1100" b="1" dirty="0">
                <a:latin typeface="Calibri Light" panose="020F0302020204030204" pitchFamily="34" charset="0"/>
              </a:endParaRPr>
            </a:p>
            <a:p>
              <a:r>
                <a:rPr lang="ru-RU" sz="1100" i="1" dirty="0">
                  <a:latin typeface="Calibri Light" panose="020F0302020204030204" pitchFamily="34" charset="0"/>
                </a:rPr>
                <a:t>База данных политики пространственного развития</a:t>
              </a:r>
              <a:endParaRPr lang="en-US" sz="1100" i="1" dirty="0">
                <a:latin typeface="Calibri Light" panose="020F0302020204030204" pitchFamily="34" charset="0"/>
              </a:endParaRPr>
            </a:p>
            <a:p>
              <a:r>
                <a:rPr lang="ru-RU" sz="1100" dirty="0">
                  <a:latin typeface="Calibri Light" panose="020F0302020204030204" pitchFamily="34" charset="0"/>
                </a:rPr>
                <a:t>«OECD </a:t>
              </a:r>
              <a:r>
                <a:rPr lang="ru-RU" sz="1100" dirty="0" err="1">
                  <a:latin typeface="Calibri Light" panose="020F0302020204030204" pitchFamily="34" charset="0"/>
                </a:rPr>
                <a:t>Regional</a:t>
              </a:r>
              <a:r>
                <a:rPr lang="ru-RU" sz="1100" dirty="0">
                  <a:latin typeface="Calibri Light" panose="020F0302020204030204" pitchFamily="34" charset="0"/>
                </a:rPr>
                <a:t> </a:t>
              </a:r>
              <a:r>
                <a:rPr lang="ru-RU" sz="1100" dirty="0" err="1">
                  <a:latin typeface="Calibri Light" panose="020F0302020204030204" pitchFamily="34" charset="0"/>
                </a:rPr>
                <a:t>Database</a:t>
              </a:r>
              <a:r>
                <a:rPr lang="ru-RU" sz="1100" dirty="0">
                  <a:latin typeface="Calibri Light" panose="020F0302020204030204" pitchFamily="34" charset="0"/>
                </a:rPr>
                <a:t>»</a:t>
              </a:r>
              <a:endParaRPr lang="en-US" sz="1100" dirty="0">
                <a:latin typeface="Calibri Light" panose="020F0302020204030204" pitchFamily="34" charset="0"/>
              </a:endParaRPr>
            </a:p>
            <a:p>
              <a:r>
                <a:rPr lang="en-US" sz="1100" dirty="0">
                  <a:latin typeface="Calibri Light" panose="020F0302020204030204" pitchFamily="34" charset="0"/>
                  <a:hlinkClick r:id="rId10"/>
                </a:rPr>
                <a:t>http://stats.oecd.org/Index.aspx?datasetcode=REG_DEMO_TL2</a:t>
              </a:r>
              <a:endParaRPr lang="en-US" sz="1100" dirty="0">
                <a:latin typeface="Calibri Light" panose="020F0302020204030204" pitchFamily="34" charset="0"/>
              </a:endParaRPr>
            </a:p>
            <a:p>
              <a:endParaRPr lang="ru-RU" sz="1100" dirty="0">
                <a:latin typeface="Calibri Light" panose="020F0302020204030204" pitchFamily="34" charset="0"/>
              </a:endParaRPr>
            </a:p>
            <a:p>
              <a:r>
                <a:rPr lang="ru-RU" sz="1100" i="1" dirty="0">
                  <a:latin typeface="Calibri Light" panose="020F0302020204030204" pitchFamily="34" charset="0"/>
                </a:rPr>
                <a:t>База данных столичных агломераций</a:t>
              </a:r>
              <a:endParaRPr lang="en-US" sz="1100" i="1" dirty="0">
                <a:latin typeface="Calibri Light" panose="020F0302020204030204" pitchFamily="34" charset="0"/>
              </a:endParaRPr>
            </a:p>
            <a:p>
              <a:r>
                <a:rPr lang="ru-RU" sz="1100" dirty="0">
                  <a:latin typeface="Calibri Light" panose="020F0302020204030204" pitchFamily="34" charset="0"/>
                </a:rPr>
                <a:t>«</a:t>
              </a:r>
              <a:r>
                <a:rPr lang="en-US" sz="1100" dirty="0">
                  <a:latin typeface="Calibri Light" panose="020F0302020204030204" pitchFamily="34" charset="0"/>
                </a:rPr>
                <a:t>OECD Metropolitan Database</a:t>
              </a:r>
              <a:r>
                <a:rPr lang="ru-RU" sz="1100" dirty="0">
                  <a:latin typeface="Calibri Light" panose="020F0302020204030204" pitchFamily="34" charset="0"/>
                </a:rPr>
                <a:t>»</a:t>
              </a:r>
              <a:endParaRPr lang="en-US" sz="1100" dirty="0">
                <a:latin typeface="Calibri Light" panose="020F0302020204030204" pitchFamily="34" charset="0"/>
              </a:endParaRPr>
            </a:p>
            <a:p>
              <a:r>
                <a:rPr lang="en-US" sz="1100" dirty="0">
                  <a:latin typeface="Calibri Light" panose="020F0302020204030204" pitchFamily="34" charset="0"/>
                  <a:hlinkClick r:id="rId11"/>
                </a:rPr>
                <a:t>http://stats.oecd.org/Index.aspx?Datasetcode=CITIES</a:t>
              </a:r>
              <a:r>
                <a:rPr lang="en-US" sz="1100" dirty="0">
                  <a:latin typeface="Calibri Light" panose="020F0302020204030204" pitchFamily="34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096009" y="6662543"/>
              <a:ext cx="6400800" cy="13142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100" i="1" dirty="0"/>
                <a:t>Данные охватывают </a:t>
              </a:r>
              <a:r>
                <a:rPr lang="en-US" sz="1100" i="1" dirty="0"/>
                <a:t>281 </a:t>
              </a:r>
              <a:r>
                <a:rPr lang="ru-RU" sz="1100" i="1" dirty="0"/>
                <a:t>столичную агломерацию в странах ОЭСР</a:t>
              </a:r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Демографические индикаторы</a:t>
              </a:r>
              <a:endParaRPr lang="en-US" sz="1100" dirty="0"/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Географические и административные индикаторы</a:t>
              </a:r>
              <a:endParaRPr lang="en-US" sz="1100" dirty="0"/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Экологические показатели</a:t>
              </a:r>
              <a:endParaRPr lang="en-US" sz="1100" dirty="0"/>
            </a:p>
            <a:p>
              <a:pPr marL="203883" indent="-203883">
                <a:buFont typeface="Arial" panose="020B0604020202020204" pitchFamily="34" charset="0"/>
                <a:buChar char="•"/>
              </a:pPr>
              <a:r>
                <a:rPr lang="ru-RU" sz="1100" dirty="0"/>
                <a:t>Экономика города</a:t>
              </a:r>
              <a:endParaRPr lang="en-US" sz="1100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2573" y="629713"/>
            <a:ext cx="8536532" cy="353943"/>
            <a:chOff x="541073" y="881587"/>
            <a:chExt cx="11951148" cy="495520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44419" y="1335288"/>
              <a:ext cx="530758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467659" y="1335288"/>
              <a:ext cx="595790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41073" y="881587"/>
              <a:ext cx="5409162" cy="495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700" dirty="0">
                  <a:latin typeface="+mj-lt"/>
                </a:rPr>
                <a:t>Ресурсы статистики ОЭСР по тематикам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14557" y="881587"/>
              <a:ext cx="5977664" cy="495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700" dirty="0">
                  <a:latin typeface="+mj-lt"/>
                </a:rPr>
                <a:t>Характер и примеры содержащихся данных</a:t>
              </a:r>
            </a:p>
          </p:txBody>
        </p:sp>
      </p:grpSp>
      <p:cxnSp>
        <p:nvCxnSpPr>
          <p:cNvPr id="56" name="Прямая соединительная линия 55"/>
          <p:cNvCxnSpPr/>
          <p:nvPr/>
        </p:nvCxnSpPr>
        <p:spPr>
          <a:xfrm>
            <a:off x="114047" y="1833271"/>
            <a:ext cx="84703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14047" y="2686889"/>
            <a:ext cx="84703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14047" y="3632203"/>
            <a:ext cx="84703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339346" y="4514569"/>
            <a:ext cx="4245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4047" y="5481759"/>
            <a:ext cx="84703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14047" y="6575723"/>
            <a:ext cx="84703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982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594</Words>
  <Application>Microsoft Office PowerPoint</Application>
  <PresentationFormat>Экран (4:3)</PresentationFormat>
  <Paragraphs>97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Анализ лучшего опыта и рекомендаций ОЭСР по сбору и распространению статистики в жилищной сфере: выявление, систематизация и анализ рекомендаций и стандартов ОЭСР по сбору и распространению статистики в жилищной сфере. Формирование перечня основных проблем в области несоответствия статистики в жилищной сфере между ОЭСР и Российской Федерацией</vt:lpstr>
      <vt:lpstr>Ключевые факты, проблемы, решения</vt:lpstr>
      <vt:lpstr>Обзор статистики жилищной сферы ОЭСР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лучшего опыта и рекомендаций ОЭСР по сбору и распространению статистики в жилищной сфере: выявление, систематизация и анализ рекомендаций и стандартов ОЭСР по сбору и распространению статистики в жилищной сфере. Формирование перечня основных проблем в области несоответствия статистики в жилищной сфере между ОЭСР и Российской Федерацией</dc:title>
  <dc:creator>Студент НИУ ВШЭ</dc:creator>
  <cp:lastModifiedBy>Студент НИУ ВШЭ</cp:lastModifiedBy>
  <cp:revision>1</cp:revision>
  <dcterms:created xsi:type="dcterms:W3CDTF">2017-07-11T11:10:14Z</dcterms:created>
  <dcterms:modified xsi:type="dcterms:W3CDTF">2017-07-11T11:12:23Z</dcterms:modified>
</cp:coreProperties>
</file>