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D424-73DA-493C-B255-86EDE85D17BC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50209-83C1-4621-92CD-A13D51F49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37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26E4C-C26C-4AB6-BC3B-0231819F3ABB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44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26E4C-C26C-4AB6-BC3B-0231819F3ABB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5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11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63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247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think-cell Slide" r:id="rId4" imgW="229" imgH="229" progId="TCLayout.ActiveDocument.1">
                  <p:embed/>
                </p:oleObj>
              </mc:Choice>
              <mc:Fallback>
                <p:oleObj name="think-cell Slide" r:id="rId4" imgW="229" imgH="22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ject 2"/>
          <p:cNvSpPr txBox="1">
            <a:spLocks noGrp="1"/>
          </p:cNvSpPr>
          <p:nvPr>
            <p:ph type="title" hasCustomPrompt="1"/>
          </p:nvPr>
        </p:nvSpPr>
        <p:spPr>
          <a:xfrm>
            <a:off x="361506" y="1851757"/>
            <a:ext cx="8418070" cy="404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7950" marR="3180">
              <a:lnSpc>
                <a:spcPct val="101099"/>
              </a:lnSpc>
              <a:tabLst>
                <a:tab pos="1654427" algn="l"/>
              </a:tabLst>
              <a:defRPr sz="2600">
                <a:solidFill>
                  <a:schemeClr val="accent6"/>
                </a:solidFill>
                <a:latin typeface="+mj-lt"/>
              </a:defRPr>
            </a:lvl1pPr>
          </a:lstStyle>
          <a:p>
            <a:pPr marL="11132" marR="4453">
              <a:lnSpc>
                <a:spcPct val="101099"/>
              </a:lnSpc>
              <a:tabLst>
                <a:tab pos="2316476" algn="l"/>
              </a:tabLst>
            </a:pPr>
            <a:r>
              <a:rPr lang="ru-RU" sz="2600" dirty="0" smtClean="0">
                <a:latin typeface="Arial"/>
                <a:cs typeface="Arial"/>
              </a:rPr>
              <a:t>Название презентации</a:t>
            </a:r>
            <a:endParaRPr sz="2600" dirty="0">
              <a:latin typeface="Arial"/>
              <a:cs typeface="Arial"/>
            </a:endParaRPr>
          </a:p>
        </p:txBody>
      </p:sp>
      <p:pic>
        <p:nvPicPr>
          <p:cNvPr id="8" name="Изображение 14" descr="1_Визитная карточка-04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18"/>
          <a:stretch/>
        </p:blipFill>
        <p:spPr>
          <a:xfrm>
            <a:off x="8225285" y="504898"/>
            <a:ext cx="554292" cy="546271"/>
          </a:xfrm>
          <a:prstGeom prst="rect">
            <a:avLst/>
          </a:prstGeom>
        </p:spPr>
      </p:pic>
      <p:grpSp>
        <p:nvGrpSpPr>
          <p:cNvPr id="5" name="Группа 4"/>
          <p:cNvGrpSpPr/>
          <p:nvPr userDrawn="1"/>
        </p:nvGrpSpPr>
        <p:grpSpPr>
          <a:xfrm>
            <a:off x="361507" y="1198825"/>
            <a:ext cx="8420988" cy="4460369"/>
            <a:chOff x="361506" y="1198816"/>
            <a:chExt cx="8420988" cy="4460369"/>
          </a:xfrm>
        </p:grpSpPr>
        <p:cxnSp>
          <p:nvCxnSpPr>
            <p:cNvPr id="3" name="Прямая соединительная линия 2"/>
            <p:cNvCxnSpPr/>
            <p:nvPr userDrawn="1"/>
          </p:nvCxnSpPr>
          <p:spPr>
            <a:xfrm>
              <a:off x="361506" y="1198816"/>
              <a:ext cx="8420988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 userDrawn="1"/>
          </p:nvCxnSpPr>
          <p:spPr>
            <a:xfrm>
              <a:off x="361506" y="5659185"/>
              <a:ext cx="8420988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3"/>
          <p:cNvSpPr>
            <a:spLocks noGrp="1" noChangeArrowheads="1"/>
          </p:cNvSpPr>
          <p:nvPr userDrawn="1">
            <p:ph type="subTitle" idx="1" hasCustomPrompt="1"/>
          </p:nvPr>
        </p:nvSpPr>
        <p:spPr>
          <a:xfrm>
            <a:off x="361514" y="3711301"/>
            <a:ext cx="841807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zh-CN" noProof="0" dirty="0" smtClean="0"/>
              <a:t>Адресат презентации, дата</a:t>
            </a:r>
          </a:p>
        </p:txBody>
      </p:sp>
    </p:spTree>
    <p:extLst>
      <p:ext uri="{BB962C8B-B14F-4D97-AF65-F5344CB8AC3E}">
        <p14:creationId xmlns:p14="http://schemas.microsoft.com/office/powerpoint/2010/main" val="424485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07970150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think-cell Slide" r:id="rId5" imgW="229" imgH="229" progId="TCLayout.ActiveDocument.1">
                  <p:embed/>
                </p:oleObj>
              </mc:Choice>
              <mc:Fallback>
                <p:oleObj name="think-cell Slide" r:id="rId5" imgW="229" imgH="22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6607613"/>
            <a:ext cx="8136000" cy="142896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l">
              <a:buNone/>
              <a:defRPr sz="9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lvl="0"/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6415438"/>
            <a:ext cx="8136000" cy="142896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algn="l">
              <a:buNone/>
              <a:defRPr sz="9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lvl="0"/>
            <a:r>
              <a:rPr lang="ru-RU" dirty="0" smtClean="0"/>
              <a:t>1 Сноска</a:t>
            </a:r>
            <a:endParaRPr lang="ru-RU" dirty="0"/>
          </a:p>
        </p:txBody>
      </p:sp>
      <p:sp>
        <p:nvSpPr>
          <p:cNvPr id="10" name="McK 2. Slide Title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360000" y="266852"/>
            <a:ext cx="8424000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accent6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marL="0" lvl="0" defTabSz="456705" hangingPunct="0">
              <a:lnSpc>
                <a:spcPts val="2500"/>
              </a:lnSpc>
            </a:pPr>
            <a:r>
              <a:rPr lang="ru-RU" altLang="zh-CN" dirty="0" smtClean="0"/>
              <a:t>Образец заголовка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98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think-cell Slide" r:id="rId5" imgW="229" imgH="229" progId="TCLayout.ActiveDocument.1">
                  <p:embed/>
                </p:oleObj>
              </mc:Choice>
              <mc:Fallback>
                <p:oleObj name="think-cell Slide" r:id="rId5" imgW="229" imgH="22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McK 2. Slide Title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360000" y="266852"/>
            <a:ext cx="8424000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accent6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marL="0" lvl="0" defTabSz="456705" hangingPunct="0">
              <a:lnSpc>
                <a:spcPts val="2500"/>
              </a:lnSpc>
            </a:pPr>
            <a:r>
              <a:rPr lang="ru-RU" altLang="zh-CN" dirty="0" smtClean="0"/>
              <a:t>Образец заголовка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948942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6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88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6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71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52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30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73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02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14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ags" Target="../tags/tag1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2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07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755110697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think-cell Slide" r:id="rId8" imgW="229" imgH="229" progId="TCLayout.ActiveDocument.1">
                  <p:embed/>
                </p:oleObj>
              </mc:Choice>
              <mc:Fallback>
                <p:oleObj name="think-cell Slide" r:id="rId8" imgW="229" imgH="22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McK 2. Slide Title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 bwMode="auto">
          <a:xfrm>
            <a:off x="360000" y="266852"/>
            <a:ext cx="8424000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0" defTabSz="456705" hangingPunct="0">
              <a:lnSpc>
                <a:spcPts val="2500"/>
              </a:lnSpc>
            </a:pPr>
            <a:r>
              <a:rPr lang="ru-RU" altLang="zh-CN" dirty="0" smtClean="0"/>
              <a:t>Образец заголовка</a:t>
            </a:r>
            <a:endParaRPr lang="en-US" altLang="zh-CN" dirty="0" smtClean="0"/>
          </a:p>
        </p:txBody>
      </p:sp>
      <p:sp>
        <p:nvSpPr>
          <p:cNvPr id="6" name="Shape 233"/>
          <p:cNvSpPr>
            <a:spLocks noChangeArrowheads="1"/>
          </p:cNvSpPr>
          <p:nvPr userDrawn="1"/>
        </p:nvSpPr>
        <p:spPr bwMode="auto">
          <a:xfrm>
            <a:off x="8754110" y="6608528"/>
            <a:ext cx="288000" cy="14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2950" indent="-28575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430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002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574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eaLnBrk="1">
              <a:lnSpc>
                <a:spcPts val="1050"/>
              </a:lnSpc>
            </a:pPr>
            <a:fld id="{9341A735-39CE-4E30-A45B-8F69B017A70B}" type="slidenum">
              <a:rPr lang="ru-RU" altLang="ru-RU" sz="900" b="1">
                <a:solidFill>
                  <a:srgbClr val="8FC5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pPr eaLnBrk="1">
                <a:lnSpc>
                  <a:spcPts val="1050"/>
                </a:lnSpc>
              </a:pPr>
              <a:t>‹#›</a:t>
            </a:fld>
            <a:r>
              <a:rPr lang="ru-RU" altLang="ru-RU" sz="900" b="1" dirty="0">
                <a:solidFill>
                  <a:srgbClr val="8FC5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￼</a:t>
            </a:r>
          </a:p>
        </p:txBody>
      </p:sp>
    </p:spTree>
    <p:extLst>
      <p:ext uri="{BB962C8B-B14F-4D97-AF65-F5344CB8AC3E}">
        <p14:creationId xmlns:p14="http://schemas.microsoft.com/office/powerpoint/2010/main" val="325140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3410" rtl="0" eaLnBrk="1" latinLnBrk="0" hangingPunct="1">
        <a:lnSpc>
          <a:spcPct val="100000"/>
        </a:lnSpc>
        <a:spcBef>
          <a:spcPct val="0"/>
        </a:spcBef>
        <a:buNone/>
        <a:defRPr sz="2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  <a:sym typeface="Tahoma" panose="020B0604030504040204" pitchFamily="34" charset="0"/>
        </a:defRPr>
      </a:lvl1pPr>
    </p:titleStyle>
    <p:bodyStyle>
      <a:lvl1pPr marL="342531" indent="-342531" algn="l" defTabSz="9134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149" indent="-285436" algn="l" defTabSz="91341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767" indent="-228353" algn="l" defTabSz="9134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472" indent="-228353" algn="l" defTabSz="91341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178" indent="-228353" algn="l" defTabSz="91341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884" indent="-228353" algn="l" defTabSz="9134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591" indent="-228353" algn="l" defTabSz="9134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299" indent="-228353" algn="l" defTabSz="9134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006" indent="-228353" algn="l" defTabSz="9134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05" algn="l" defTabSz="913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10" algn="l" defTabSz="913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16" algn="l" defTabSz="913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821" algn="l" defTabSz="913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531" algn="l" defTabSz="913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239" algn="l" defTabSz="913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944" algn="l" defTabSz="913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652" algn="l" defTabSz="913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9.xml"/><Relationship Id="rId7" Type="http://schemas.openxmlformats.org/officeDocument/2006/relationships/oleObject" Target="../embeddings/oleObject5.bin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image" Target="../media/image1.emf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tags" Target="../tags/tag15.xml"/><Relationship Id="rId11" Type="http://schemas.openxmlformats.org/officeDocument/2006/relationships/oleObject" Target="../embeddings/oleObject6.bin"/><Relationship Id="rId5" Type="http://schemas.openxmlformats.org/officeDocument/2006/relationships/tags" Target="../tags/tag14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13.xml"/><Relationship Id="rId9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1506" y="1851757"/>
            <a:ext cx="8418070" cy="1509937"/>
          </a:xfrm>
        </p:spPr>
        <p:txBody>
          <a:bodyPr/>
          <a:lstStyle/>
          <a:p>
            <a:pPr algn="ctr"/>
            <a:r>
              <a:rPr lang="ru-RU" sz="2400" dirty="0"/>
              <a:t>Анализ зарубежного опыта распределения полномочий в области градостроительной деятельности и подготовка рекомендаций для России</a:t>
            </a: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48636" y="3930245"/>
            <a:ext cx="8418071" cy="246221"/>
          </a:xfrm>
        </p:spPr>
        <p:txBody>
          <a:bodyPr/>
          <a:lstStyle/>
          <a:p>
            <a:r>
              <a:rPr lang="en-US" dirty="0" smtClean="0"/>
              <a:t>15 </a:t>
            </a:r>
            <a:r>
              <a:rPr lang="ru-RU" dirty="0" smtClean="0"/>
              <a:t>июня </a:t>
            </a:r>
            <a:r>
              <a:rPr lang="en-US" dirty="0" smtClean="0"/>
              <a:t>2017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1" b="1"/>
          <a:stretch/>
        </p:blipFill>
        <p:spPr bwMode="auto">
          <a:xfrm>
            <a:off x="254786" y="440277"/>
            <a:ext cx="737549" cy="627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55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494270"/>
              </p:ext>
            </p:extLst>
          </p:nvPr>
        </p:nvGraphicFramePr>
        <p:xfrm>
          <a:off x="199914" y="1498184"/>
          <a:ext cx="8680879" cy="2555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4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873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800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7776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лучших зарубежных практик ОЭСР по распределению полномочий в области градостроительной деятельности между органами местного самоуправления (муниципалитетами), регионами и федеральными органами власти </a:t>
                      </a:r>
                      <a:endParaRPr lang="ru-RU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25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25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7776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текущей ситуации по распределению полномочий в области градостроительной деятельности в России</a:t>
                      </a:r>
                      <a:endParaRPr lang="ru-RU" sz="18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25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35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415858" y="2404139"/>
            <a:ext cx="8312284" cy="2049723"/>
            <a:chOff x="471715" y="2234759"/>
            <a:chExt cx="8312284" cy="2049723"/>
          </a:xfrm>
        </p:grpSpPr>
        <p:sp>
          <p:nvSpPr>
            <p:cNvPr id="3" name="object 4"/>
            <p:cNvSpPr txBox="1"/>
            <p:nvPr/>
          </p:nvSpPr>
          <p:spPr>
            <a:xfrm>
              <a:off x="1644734" y="2514165"/>
              <a:ext cx="7139265" cy="1538883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just" defTabSz="1022404"/>
              <a:r>
                <a:rPr lang="ru-RU" sz="2000" b="1" dirty="0">
                  <a:solidFill>
                    <a:srgbClr val="3E5057"/>
                  </a:solidFill>
                </a:rPr>
                <a:t>Анализ лучших зарубежных практик ОЭСР по распределению полномочий в области градостроительной деятельности между органами местного самоуправления (муниципалитетами), регионами и федеральными органами власти </a:t>
              </a:r>
            </a:p>
          </p:txBody>
        </p:sp>
        <p:sp>
          <p:nvSpPr>
            <p:cNvPr id="4" name="object 5"/>
            <p:cNvSpPr txBox="1"/>
            <p:nvPr/>
          </p:nvSpPr>
          <p:spPr>
            <a:xfrm>
              <a:off x="471715" y="2234759"/>
              <a:ext cx="1024301" cy="2049723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683" defTabSz="1022404">
                <a:lnSpc>
                  <a:spcPts val="15655"/>
                </a:lnSpc>
              </a:pPr>
              <a:r>
                <a:rPr lang="ru-RU" sz="10000" b="1" dirty="0">
                  <a:solidFill>
                    <a:srgbClr val="8AC63F"/>
                  </a:solidFill>
                  <a:cs typeface="Tahoma"/>
                </a:rPr>
                <a:t>1</a:t>
              </a:r>
              <a:endParaRPr sz="10000" dirty="0">
                <a:solidFill>
                  <a:srgbClr val="3E5057"/>
                </a:solidFill>
                <a:cs typeface="Tahom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6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03830283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>
          <a:xfrm>
            <a:off x="360000" y="6607613"/>
            <a:ext cx="8136000" cy="142896"/>
          </a:xfrm>
        </p:spPr>
        <p:txBody>
          <a:bodyPr/>
          <a:lstStyle/>
          <a:p>
            <a:r>
              <a:rPr lang="ru-RU" b="1" dirty="0" smtClean="0"/>
              <a:t>Источники: </a:t>
            </a:r>
            <a:r>
              <a:rPr lang="en-US" b="1" dirty="0" smtClean="0"/>
              <a:t>COM</a:t>
            </a:r>
            <a:r>
              <a:rPr lang="ru-RU" b="1" dirty="0"/>
              <a:t>/</a:t>
            </a:r>
            <a:r>
              <a:rPr lang="en-US" b="1" dirty="0"/>
              <a:t>CTPA</a:t>
            </a:r>
            <a:r>
              <a:rPr lang="ru-RU" b="1" dirty="0"/>
              <a:t>/</a:t>
            </a:r>
            <a:r>
              <a:rPr lang="en-US" b="1" dirty="0"/>
              <a:t>ECO</a:t>
            </a:r>
            <a:r>
              <a:rPr lang="ru-RU" b="1" dirty="0"/>
              <a:t>/</a:t>
            </a:r>
            <a:r>
              <a:rPr lang="en-US" b="1" dirty="0"/>
              <a:t>GOV</a:t>
            </a:r>
            <a:r>
              <a:rPr lang="ru-RU" b="1" dirty="0" smtClean="0"/>
              <a:t>(2016)3</a:t>
            </a:r>
            <a:r>
              <a:rPr lang="ru-RU" b="1" i="1" dirty="0" smtClean="0"/>
              <a:t>; </a:t>
            </a:r>
            <a:r>
              <a:rPr lang="en-US" b="1" dirty="0" smtClean="0"/>
              <a:t>GOV/RDPC(2017)6</a:t>
            </a:r>
            <a:r>
              <a:rPr lang="ru-RU" b="1" dirty="0" smtClean="0"/>
              <a:t>; </a:t>
            </a:r>
            <a:r>
              <a:rPr lang="en-US" b="1" dirty="0" smtClean="0"/>
              <a:t>GOV/RDPC(2017)6/SUM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4446" y="882396"/>
            <a:ext cx="8424000" cy="560593"/>
          </a:xfrm>
        </p:spPr>
        <p:txBody>
          <a:bodyPr/>
          <a:lstStyle/>
          <a:p>
            <a:pPr marL="182343" indent="-4762" algn="just">
              <a:spcBef>
                <a:spcPts val="600"/>
              </a:spcBef>
            </a:pPr>
            <a:r>
              <a:rPr lang="ru-RU" sz="1200" b="0" dirty="0">
                <a:solidFill>
                  <a:srgbClr val="3E5057"/>
                </a:solidFill>
                <a:latin typeface="Tahoma"/>
                <a:ea typeface="+mn-ea"/>
                <a:cs typeface="+mn-cs"/>
              </a:rPr>
              <a:t>При реализации жилищной политики ОЭСР рекомендует ориентироваться на </a:t>
            </a:r>
            <a:r>
              <a:rPr lang="ru-RU" sz="1200" dirty="0">
                <a:solidFill>
                  <a:srgbClr val="3E5057"/>
                </a:solidFill>
                <a:latin typeface="Tahoma"/>
                <a:ea typeface="+mn-ea"/>
                <a:cs typeface="+mn-cs"/>
              </a:rPr>
              <a:t>принцип </a:t>
            </a:r>
            <a:r>
              <a:rPr lang="ru-RU" sz="1200" dirty="0" err="1">
                <a:solidFill>
                  <a:srgbClr val="3E5057"/>
                </a:solidFill>
                <a:latin typeface="Tahoma"/>
                <a:ea typeface="+mn-ea"/>
                <a:cs typeface="+mn-cs"/>
              </a:rPr>
              <a:t>субсидиарности</a:t>
            </a:r>
            <a:r>
              <a:rPr lang="ru-RU" sz="1200" b="0" dirty="0">
                <a:solidFill>
                  <a:srgbClr val="3E5057"/>
                </a:solidFill>
                <a:latin typeface="Tahoma"/>
                <a:ea typeface="+mn-ea"/>
                <a:cs typeface="+mn-cs"/>
              </a:rPr>
              <a:t>: делегирование полномочий по имплементации жилищной политики на субнациональные уровни (регионы, агломерации, города)  при сохранении за верхними уровнями власти контрольно-надзорных функций</a:t>
            </a:r>
          </a:p>
        </p:txBody>
      </p:sp>
      <p:cxnSp>
        <p:nvCxnSpPr>
          <p:cNvPr id="19" name="Прямая соединительная линия 18"/>
          <p:cNvCxnSpPr/>
          <p:nvPr>
            <p:custDataLst>
              <p:tags r:id="rId3"/>
            </p:custDataLst>
          </p:nvPr>
        </p:nvCxnSpPr>
        <p:spPr>
          <a:xfrm>
            <a:off x="4813980" y="1524000"/>
            <a:ext cx="3970020" cy="0"/>
          </a:xfrm>
          <a:prstGeom prst="line">
            <a:avLst/>
          </a:prstGeom>
          <a:ln w="3175">
            <a:solidFill>
              <a:srgbClr val="8BC5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>
            <p:custDataLst>
              <p:tags r:id="rId4"/>
            </p:custDataLst>
          </p:nvPr>
        </p:nvCxnSpPr>
        <p:spPr>
          <a:xfrm>
            <a:off x="394447" y="1524000"/>
            <a:ext cx="3970020" cy="0"/>
          </a:xfrm>
          <a:prstGeom prst="line">
            <a:avLst/>
          </a:prstGeom>
          <a:ln w="3175">
            <a:solidFill>
              <a:srgbClr val="8BC5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4456" y="1764427"/>
            <a:ext cx="3765429" cy="45243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9515" defTabSz="1022404">
              <a:spcBef>
                <a:spcPts val="600"/>
              </a:spcBef>
              <a:buClr>
                <a:srgbClr val="8FC54C"/>
              </a:buClr>
            </a:pPr>
            <a:r>
              <a:rPr lang="ru-RU" sz="1200" dirty="0">
                <a:solidFill>
                  <a:srgbClr val="3E5057"/>
                </a:solidFill>
              </a:rPr>
              <a:t>ОЭСР выделила ряд </a:t>
            </a:r>
            <a:r>
              <a:rPr lang="ru-RU" sz="1200" b="1" dirty="0">
                <a:solidFill>
                  <a:srgbClr val="3E5057"/>
                </a:solidFill>
              </a:rPr>
              <a:t>условий, способствующих успешной децентрализации</a:t>
            </a:r>
            <a:r>
              <a:rPr lang="ru-RU" sz="1200" dirty="0">
                <a:solidFill>
                  <a:srgbClr val="3E5057"/>
                </a:solidFill>
              </a:rPr>
              <a:t> полномочий: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региональные (муниципальные) власти наделены существенными полномочиями в области налогообложения;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налажено эффективное взаимодействие и координация деятельности властей всех уровней в сфере градостроительства и реализации городской политики;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децентрализация полномочий проводится сбалансированно;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реализуется эффективный мониторинг на национальном уровне;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на региональном (муниципальном) уровне имеется достаточное количество кадровых и финансовых ресурсов, необходимых для реализации делегированных полномочий;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регионы обладают достаточными полномочиями по реализации пилотных инициатив, которые (в случае их успешности) могут быть распространены на другие регионы при поддержке центральных властей.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576146" y="1524000"/>
            <a:ext cx="0" cy="476473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13981" y="1764417"/>
            <a:ext cx="3970020" cy="2816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9515" defTabSz="1022404">
              <a:spcBef>
                <a:spcPts val="600"/>
              </a:spcBef>
              <a:buClr>
                <a:srgbClr val="8FC54C"/>
              </a:buClr>
            </a:pPr>
            <a:r>
              <a:rPr lang="ru-RU" sz="1200" dirty="0">
                <a:solidFill>
                  <a:srgbClr val="3E5057"/>
                </a:solidFill>
              </a:rPr>
              <a:t>На ранней стадии реализации реформ в сфере жилищной политики рекомендовано централизованное управление, которое дает </a:t>
            </a:r>
            <a:r>
              <a:rPr lang="ru-RU" sz="1200" b="1" dirty="0">
                <a:solidFill>
                  <a:srgbClr val="3E5057"/>
                </a:solidFill>
              </a:rPr>
              <a:t>ряд преимуществ</a:t>
            </a:r>
            <a:r>
              <a:rPr lang="ru-RU" sz="1200" dirty="0">
                <a:solidFill>
                  <a:srgbClr val="3E5057"/>
                </a:solidFill>
              </a:rPr>
              <a:t>: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возможность разработки единой стратегической рамки развития городов (с точки зрения выравнивания их экономического потенциала)</a:t>
            </a:r>
            <a:r>
              <a:rPr lang="en-US" sz="1200" dirty="0">
                <a:solidFill>
                  <a:srgbClr val="3E5057"/>
                </a:solidFill>
              </a:rPr>
              <a:t>  </a:t>
            </a:r>
            <a:r>
              <a:rPr lang="ru-RU" sz="1200" dirty="0">
                <a:solidFill>
                  <a:srgbClr val="3E5057"/>
                </a:solidFill>
              </a:rPr>
              <a:t>и установления градостроительных норм;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возможность обеспечения более эффективной координации политики в сфере градостроительства – вертикальной и горизонтальной;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возможность разработки законодательных механизмов взаимодействия на уровне мегаполисов, в том числе механизмов эффективного расходования средств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484103" y="159277"/>
            <a:ext cx="829990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000" b="1" kern="120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algn="just"/>
            <a:r>
              <a:rPr lang="ru-RU" dirty="0" smtClean="0">
                <a:solidFill>
                  <a:srgbClr val="8FC54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Общие рекомендации ОЭСР по делегированию полномочий в области городской политики</a:t>
            </a:r>
            <a:endParaRPr lang="ru-RU" dirty="0">
              <a:solidFill>
                <a:srgbClr val="8FC5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7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0000" y="266843"/>
            <a:ext cx="8424000" cy="923330"/>
          </a:xfrm>
        </p:spPr>
        <p:txBody>
          <a:bodyPr/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Выводы из анализа территориальных обзоров ОЭСР и обзоров городской политики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30062" y="970841"/>
            <a:ext cx="8440461" cy="6214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Плюсы и минусы децентрализации зависят от национального контекста: универсального рецепта не существует 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endParaRPr lang="ru-RU" sz="1000" dirty="0">
              <a:solidFill>
                <a:srgbClr val="3E5057"/>
              </a:solidFill>
            </a:endParaRP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Подходы к государственному регулированию в сфере жилищной политики со временем меняются, функции национального и </a:t>
            </a:r>
            <a:r>
              <a:rPr lang="ru-RU" sz="1200" dirty="0" err="1">
                <a:solidFill>
                  <a:srgbClr val="3E5057"/>
                </a:solidFill>
              </a:rPr>
              <a:t>субнациональных</a:t>
            </a:r>
            <a:r>
              <a:rPr lang="ru-RU" sz="1200" dirty="0">
                <a:solidFill>
                  <a:srgbClr val="3E5057"/>
                </a:solidFill>
              </a:rPr>
              <a:t> правительств могут перераспределяться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endParaRPr lang="ru-RU" sz="1000" dirty="0">
              <a:solidFill>
                <a:srgbClr val="3E5057"/>
              </a:solidFill>
            </a:endParaRP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Роль центрального правительства важна в поддержании конкурентной среды между крупными агломерациями и городами (пример Японии)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endParaRPr lang="ru-RU" sz="1000" dirty="0">
              <a:solidFill>
                <a:srgbClr val="3E5057"/>
              </a:solidFill>
            </a:endParaRP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Национальное правительство должно  контролировать и принимать меры по борьбе с чрезмерными  диспропорциями в развитии отельных регионов и городов (пример Чили)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endParaRPr lang="ru-RU" sz="1000" dirty="0">
              <a:solidFill>
                <a:srgbClr val="3E5057"/>
              </a:solidFill>
            </a:endParaRP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Целесообразно наличие единого органа, ответственного за реализацию градостроительной политики, либо за координацию взаимодействия национальных органов (министерств), отвечающих за различные аспекты этой политики (пример Кореи)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endParaRPr lang="ru-RU" sz="1000" dirty="0">
              <a:solidFill>
                <a:srgbClr val="3E5057"/>
              </a:solidFill>
            </a:endParaRP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Излишняя фрагментация управленческих функций подрывает эффективность управленческой политики (пример Японии, Перу)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endParaRPr lang="ru-RU" sz="1000" dirty="0">
              <a:solidFill>
                <a:srgbClr val="3E5057"/>
              </a:solidFill>
            </a:endParaRP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Существенную роль в развитии городской политики играют крупномасштабные проекты (пример Франции, Японии)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endParaRPr lang="ru-RU" sz="1000" dirty="0">
              <a:solidFill>
                <a:srgbClr val="3E5057"/>
              </a:solidFill>
            </a:endParaRP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Не следует ускорять переход к децентрализации полномочий при неготовности всех уровней власти  (пример Перу, Казахстана)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endParaRPr lang="ru-RU" sz="1000" dirty="0">
              <a:solidFill>
                <a:srgbClr val="3E5057"/>
              </a:solidFill>
            </a:endParaRP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Координация в области разработки и имплементации городской политики необходима не только в вертикальном формате (национальный – региональный – муниципальный уровни), но и в горизонтальном (центральный орган – профильные министерства), (пример Перу, Кореи)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endParaRPr lang="ru-RU" sz="1200" dirty="0">
              <a:solidFill>
                <a:srgbClr val="3E50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26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415858" y="2425979"/>
            <a:ext cx="8312284" cy="2006044"/>
            <a:chOff x="471715" y="2256599"/>
            <a:chExt cx="8312284" cy="2006044"/>
          </a:xfrm>
        </p:grpSpPr>
        <p:sp>
          <p:nvSpPr>
            <p:cNvPr id="3" name="object 4"/>
            <p:cNvSpPr txBox="1"/>
            <p:nvPr/>
          </p:nvSpPr>
          <p:spPr>
            <a:xfrm>
              <a:off x="1644734" y="2821942"/>
              <a:ext cx="7139265" cy="923330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just" defTabSz="1022404"/>
              <a:r>
                <a:rPr lang="ru-RU" sz="2000" b="1" dirty="0">
                  <a:solidFill>
                    <a:srgbClr val="3E5057"/>
                  </a:solidFill>
                </a:rPr>
                <a:t>Анализ текущей ситуации по распределению полномочий в области градостроительной деятельности в России</a:t>
              </a:r>
            </a:p>
          </p:txBody>
        </p:sp>
        <p:sp>
          <p:nvSpPr>
            <p:cNvPr id="4" name="object 5"/>
            <p:cNvSpPr txBox="1"/>
            <p:nvPr/>
          </p:nvSpPr>
          <p:spPr>
            <a:xfrm>
              <a:off x="471715" y="2256599"/>
              <a:ext cx="1024301" cy="2006044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683" defTabSz="1022404">
                <a:lnSpc>
                  <a:spcPts val="15655"/>
                </a:lnSpc>
              </a:pPr>
              <a:r>
                <a:rPr lang="ru-RU" sz="10000" b="1" dirty="0">
                  <a:solidFill>
                    <a:srgbClr val="8AC63F"/>
                  </a:solidFill>
                  <a:cs typeface="Tahoma"/>
                </a:rPr>
                <a:t>2</a:t>
              </a:r>
              <a:endParaRPr sz="10000" dirty="0">
                <a:solidFill>
                  <a:srgbClr val="3E5057"/>
                </a:solidFill>
                <a:cs typeface="Tahom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350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>
          <a:xfrm>
            <a:off x="360000" y="6536166"/>
            <a:ext cx="8136000" cy="285793"/>
          </a:xfrm>
        </p:spPr>
        <p:txBody>
          <a:bodyPr/>
          <a:lstStyle/>
          <a:p>
            <a:r>
              <a:rPr lang="ru-RU" b="1" dirty="0" smtClean="0">
                <a:sym typeface="Tahoma" panose="020B0604030504040204" pitchFamily="34" charset="0"/>
              </a:rPr>
              <a:t>Источники: Градостроительный кодекс, Федеральный закон «</a:t>
            </a:r>
            <a:r>
              <a:rPr lang="ru-RU" b="1" dirty="0"/>
              <a:t>Об общих принципах организации местного самоуправления в Российской </a:t>
            </a:r>
            <a:r>
              <a:rPr lang="ru-RU" b="1" dirty="0" smtClean="0"/>
              <a:t>Федерации»</a:t>
            </a:r>
            <a:endParaRPr lang="ru-RU" b="1" dirty="0">
              <a:sym typeface="Tahoma" panose="020B060403050404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60000" y="266844"/>
            <a:ext cx="8424000" cy="615553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Две модели распределения полномочий в Российской Федерации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Tahoma" panose="020B0604030504040204" pitchFamily="34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4813980" y="936816"/>
            <a:ext cx="3970020" cy="454186"/>
            <a:chOff x="4813980" y="936815"/>
            <a:chExt cx="3970020" cy="454186"/>
          </a:xfrm>
        </p:grpSpPr>
        <p:sp>
          <p:nvSpPr>
            <p:cNvPr id="18" name="TextBox 17"/>
            <p:cNvSpPr txBox="1"/>
            <p:nvPr>
              <p:custDataLst>
                <p:tags r:id="rId7"/>
              </p:custDataLst>
            </p:nvPr>
          </p:nvSpPr>
          <p:spPr>
            <a:xfrm>
              <a:off x="4813998" y="936815"/>
              <a:ext cx="3970002" cy="439681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defTabSz="1022404"/>
              <a:r>
                <a:rPr lang="ru-RU" sz="1400" b="1" dirty="0">
                  <a:solidFill>
                    <a:srgbClr val="3E5057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Новая, основанная на принципе централизации</a:t>
              </a:r>
            </a:p>
          </p:txBody>
        </p:sp>
        <p:cxnSp>
          <p:nvCxnSpPr>
            <p:cNvPr id="19" name="Прямая соединительная линия 18"/>
            <p:cNvCxnSpPr/>
            <p:nvPr>
              <p:custDataLst>
                <p:tags r:id="rId8"/>
              </p:custDataLst>
            </p:nvPr>
          </p:nvCxnSpPr>
          <p:spPr>
            <a:xfrm>
              <a:off x="4813980" y="1391001"/>
              <a:ext cx="3970020" cy="0"/>
            </a:xfrm>
            <a:prstGeom prst="line">
              <a:avLst/>
            </a:prstGeom>
            <a:ln w="3175">
              <a:solidFill>
                <a:srgbClr val="8BC5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31"/>
          <p:cNvGrpSpPr/>
          <p:nvPr/>
        </p:nvGrpSpPr>
        <p:grpSpPr>
          <a:xfrm>
            <a:off x="394447" y="936816"/>
            <a:ext cx="3970020" cy="454186"/>
            <a:chOff x="394447" y="936815"/>
            <a:chExt cx="3970020" cy="454186"/>
          </a:xfrm>
        </p:grpSpPr>
        <p:sp>
          <p:nvSpPr>
            <p:cNvPr id="21" name="TextBox 20"/>
            <p:cNvSpPr txBox="1"/>
            <p:nvPr>
              <p:custDataLst>
                <p:tags r:id="rId5"/>
              </p:custDataLst>
            </p:nvPr>
          </p:nvSpPr>
          <p:spPr>
            <a:xfrm>
              <a:off x="394465" y="936815"/>
              <a:ext cx="3970002" cy="439681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defTabSz="1022404"/>
              <a:r>
                <a:rPr lang="ru-RU" sz="1400" b="1" dirty="0">
                  <a:solidFill>
                    <a:srgbClr val="3E5057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Базовая, основанная на принципах </a:t>
              </a:r>
              <a:r>
                <a:rPr lang="ru-RU" sz="1400" b="1" dirty="0" err="1">
                  <a:solidFill>
                    <a:srgbClr val="3E5057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субсидиарности</a:t>
              </a:r>
              <a:endParaRPr lang="ru-RU" sz="1400" b="1" dirty="0">
                <a:solidFill>
                  <a:srgbClr val="3E5057"/>
                </a:solidFill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22" name="Прямая соединительная линия 21"/>
            <p:cNvCxnSpPr/>
            <p:nvPr>
              <p:custDataLst>
                <p:tags r:id="rId6"/>
              </p:custDataLst>
            </p:nvPr>
          </p:nvCxnSpPr>
          <p:spPr>
            <a:xfrm>
              <a:off x="394447" y="1391001"/>
              <a:ext cx="3970020" cy="0"/>
            </a:xfrm>
            <a:prstGeom prst="line">
              <a:avLst/>
            </a:prstGeom>
            <a:ln w="3175">
              <a:solidFill>
                <a:srgbClr val="8BC5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394456" y="1524000"/>
            <a:ext cx="3663091" cy="9672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Распределение полномочий по уровням власти:</a:t>
            </a:r>
          </a:p>
          <a:p>
            <a:pPr marL="447137" lvl="1" indent="-172834" defTabSz="1022404">
              <a:spcBef>
                <a:spcPts val="600"/>
              </a:spcBef>
              <a:buClr>
                <a:srgbClr val="8FC54C"/>
              </a:buClr>
              <a:buFont typeface="Tahoma" panose="020B0604030504040204" pitchFamily="34" charset="0"/>
              <a:buChar char="−"/>
            </a:pPr>
            <a:r>
              <a:rPr lang="ru-RU" sz="1200" dirty="0">
                <a:solidFill>
                  <a:srgbClr val="3E5057"/>
                </a:solidFill>
              </a:rPr>
              <a:t>Федеральной;</a:t>
            </a:r>
          </a:p>
          <a:p>
            <a:pPr marL="447137" lvl="1" indent="-172834" defTabSz="1022404">
              <a:spcBef>
                <a:spcPts val="600"/>
              </a:spcBef>
              <a:buClr>
                <a:srgbClr val="8FC54C"/>
              </a:buClr>
              <a:buFont typeface="Tahoma" panose="020B0604030504040204" pitchFamily="34" charset="0"/>
              <a:buChar char="−"/>
            </a:pPr>
            <a:r>
              <a:rPr lang="ru-RU" sz="1200" dirty="0">
                <a:solidFill>
                  <a:srgbClr val="3E5057"/>
                </a:solidFill>
              </a:rPr>
              <a:t>Региональной;</a:t>
            </a:r>
          </a:p>
          <a:p>
            <a:pPr marL="447137" lvl="1" indent="-172834" defTabSz="1022404">
              <a:spcBef>
                <a:spcPts val="600"/>
              </a:spcBef>
              <a:buClr>
                <a:srgbClr val="8FC54C"/>
              </a:buClr>
              <a:buFont typeface="Tahoma" panose="020B0604030504040204" pitchFamily="34" charset="0"/>
              <a:buChar char="−"/>
            </a:pPr>
            <a:r>
              <a:rPr lang="ru-RU" sz="1200" dirty="0">
                <a:solidFill>
                  <a:srgbClr val="3E5057"/>
                </a:solidFill>
              </a:rPr>
              <a:t>Местной.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4476011" y="1524000"/>
            <a:ext cx="226424" cy="4764732"/>
            <a:chOff x="4476011" y="1524000"/>
            <a:chExt cx="226424" cy="4764732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4576146" y="1524000"/>
              <a:ext cx="0" cy="4764732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Группа 26"/>
            <p:cNvGrpSpPr/>
            <p:nvPr/>
          </p:nvGrpSpPr>
          <p:grpSpPr>
            <a:xfrm>
              <a:off x="4476011" y="3707690"/>
              <a:ext cx="226424" cy="397352"/>
              <a:chOff x="3393042" y="3205517"/>
              <a:chExt cx="225231" cy="395258"/>
            </a:xfrm>
          </p:grpSpPr>
          <p:sp>
            <p:nvSpPr>
              <p:cNvPr id="28" name="AutoShape 100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gray">
              <a:xfrm>
                <a:off x="3393042" y="3249680"/>
                <a:ext cx="132489" cy="308036"/>
              </a:xfrm>
              <a:prstGeom prst="chevron">
                <a:avLst>
                  <a:gd name="adj" fmla="val 52972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12700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161309" tIns="161309" rIns="161309" bIns="161309" numCol="1" anchor="ctr" anchorCtr="0" compatLnSpc="1">
                <a:prstTxWarp prst="textNoShape">
                  <a:avLst/>
                </a:prstTxWarp>
              </a:bodyPr>
              <a:lstStyle/>
              <a:p>
                <a:pPr algn="ctr" defTabSz="9133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3E505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AutoShape 101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gray">
              <a:xfrm>
                <a:off x="3444933" y="3205517"/>
                <a:ext cx="173340" cy="395258"/>
              </a:xfrm>
              <a:prstGeom prst="chevron">
                <a:avLst>
                  <a:gd name="adj" fmla="val 52972"/>
                </a:avLst>
              </a:prstGeom>
              <a:solidFill>
                <a:schemeClr val="accent6"/>
              </a:solidFill>
              <a:ln w="12700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161309" tIns="161309" rIns="161309" bIns="161309" numCol="1" anchor="ctr" anchorCtr="0" compatLnSpc="1">
                <a:prstTxWarp prst="textNoShape">
                  <a:avLst/>
                </a:prstTxWarp>
              </a:bodyPr>
              <a:lstStyle/>
              <a:p>
                <a:pPr algn="ctr" defTabSz="9133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3E505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4" name="TextBox 33"/>
          <p:cNvSpPr txBox="1"/>
          <p:nvPr/>
        </p:nvSpPr>
        <p:spPr>
          <a:xfrm>
            <a:off x="4813980" y="1523999"/>
            <a:ext cx="3682020" cy="29700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Благодаря Федеральному закону от 27 мая 2014 года N 136-ФЗ, внесшему поправки в Федеральный закон «Об общих принципах организации местного самоуправления в Российской Федерации», регионы получили возможность перераспределить полномочия в области градостроительной деятельности с местного уровня на региональный:</a:t>
            </a:r>
          </a:p>
          <a:p>
            <a:pPr marL="447137" lvl="1" indent="-172834" defTabSz="1022404">
              <a:spcBef>
                <a:spcPts val="600"/>
              </a:spcBef>
              <a:buClr>
                <a:srgbClr val="8FC54C"/>
              </a:buClr>
              <a:buFont typeface="Tahoma" panose="020B0604030504040204" pitchFamily="34" charset="0"/>
              <a:buChar char="−"/>
            </a:pPr>
            <a:r>
              <a:rPr lang="ru-RU" sz="1200" dirty="0">
                <a:solidFill>
                  <a:srgbClr val="3E5057"/>
                </a:solidFill>
              </a:rPr>
              <a:t>Подготовка документов территориального планирования муниципальных образований;</a:t>
            </a:r>
          </a:p>
          <a:p>
            <a:pPr marL="447137" lvl="1" indent="-172834" defTabSz="1022404">
              <a:spcBef>
                <a:spcPts val="600"/>
              </a:spcBef>
              <a:buClr>
                <a:srgbClr val="8FC54C"/>
              </a:buClr>
              <a:buFont typeface="Tahoma" panose="020B0604030504040204" pitchFamily="34" charset="0"/>
              <a:buChar char="−"/>
            </a:pPr>
            <a:r>
              <a:rPr lang="ru-RU" sz="1200" dirty="0">
                <a:solidFill>
                  <a:srgbClr val="3E5057"/>
                </a:solidFill>
              </a:rPr>
              <a:t>Принятие решений о подготовке ПЗЗ;</a:t>
            </a:r>
          </a:p>
          <a:p>
            <a:pPr marL="447137" lvl="1" indent="-172834" defTabSz="1022404">
              <a:spcBef>
                <a:spcPts val="600"/>
              </a:spcBef>
              <a:buClr>
                <a:srgbClr val="8FC54C"/>
              </a:buClr>
              <a:buFont typeface="Tahoma" panose="020B0604030504040204" pitchFamily="34" charset="0"/>
              <a:buChar char="−"/>
            </a:pPr>
            <a:r>
              <a:rPr lang="ru-RU" sz="1200" dirty="0">
                <a:solidFill>
                  <a:srgbClr val="3E5057"/>
                </a:solidFill>
              </a:rPr>
              <a:t>Ведение ИСОГД;</a:t>
            </a:r>
          </a:p>
          <a:p>
            <a:pPr marL="447137" lvl="1" indent="-172834" defTabSz="1022404">
              <a:spcBef>
                <a:spcPts val="600"/>
              </a:spcBef>
              <a:buClr>
                <a:srgbClr val="8FC54C"/>
              </a:buClr>
              <a:buFont typeface="Tahoma" panose="020B0604030504040204" pitchFamily="34" charset="0"/>
              <a:buChar char="−"/>
            </a:pPr>
            <a:r>
              <a:rPr lang="ru-RU" sz="1200" dirty="0">
                <a:solidFill>
                  <a:srgbClr val="3E5057"/>
                </a:solidFill>
              </a:rPr>
              <a:t>Выдача разрешений на строительство.</a:t>
            </a:r>
          </a:p>
          <a:p>
            <a:pPr marL="447137" lvl="1" indent="-172834" defTabSz="1022404">
              <a:spcBef>
                <a:spcPts val="600"/>
              </a:spcBef>
              <a:buClr>
                <a:srgbClr val="8FC54C"/>
              </a:buClr>
              <a:buFont typeface="Tahoma" panose="020B0604030504040204" pitchFamily="34" charset="0"/>
              <a:buChar char="−"/>
            </a:pPr>
            <a:endParaRPr lang="ru-RU" sz="1200" dirty="0">
              <a:solidFill>
                <a:srgbClr val="3E5057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13981" y="4494043"/>
            <a:ext cx="3970020" cy="1554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В такой модели местное самоуправление исключено из процессов подготовки градостроительной документации и территориального планирования в городах. 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У органов местного самоуправления остались полномочия только по утверждению подготовленной региональными властями градостроительной документации.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4448" y="2712440"/>
            <a:ext cx="3608680" cy="330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Принцип </a:t>
            </a:r>
            <a:r>
              <a:rPr lang="ru-RU" sz="1200" dirty="0" err="1">
                <a:solidFill>
                  <a:srgbClr val="3E5057"/>
                </a:solidFill>
              </a:rPr>
              <a:t>субсидиарности</a:t>
            </a:r>
            <a:r>
              <a:rPr lang="ru-RU" sz="1200" dirty="0">
                <a:solidFill>
                  <a:srgbClr val="3E5057"/>
                </a:solidFill>
              </a:rPr>
              <a:t> предполагает, что полномочия и сферы ответственности должны возлагаться на тот уровень власти, который:</a:t>
            </a:r>
          </a:p>
          <a:p>
            <a:pPr marL="447137" lvl="1" indent="-172834" defTabSz="1022404">
              <a:spcBef>
                <a:spcPts val="600"/>
              </a:spcBef>
              <a:buClr>
                <a:srgbClr val="8FC54C"/>
              </a:buClr>
              <a:buFont typeface="Tahoma" panose="020B0604030504040204" pitchFamily="34" charset="0"/>
              <a:buChar char="−"/>
            </a:pPr>
            <a:r>
              <a:rPr lang="ru-RU" sz="1200" dirty="0">
                <a:solidFill>
                  <a:srgbClr val="3E5057"/>
                </a:solidFill>
              </a:rPr>
              <a:t>Объективно лучше с ними справится;</a:t>
            </a:r>
          </a:p>
          <a:p>
            <a:pPr marL="447137" lvl="1" indent="-172834" defTabSz="1022404">
              <a:spcBef>
                <a:spcPts val="600"/>
              </a:spcBef>
              <a:buClr>
                <a:srgbClr val="8FC54C"/>
              </a:buClr>
              <a:buFont typeface="Tahoma" panose="020B0604030504040204" pitchFamily="34" charset="0"/>
              <a:buChar char="−"/>
            </a:pPr>
            <a:r>
              <a:rPr lang="ru-RU" sz="1200" dirty="0">
                <a:solidFill>
                  <a:srgbClr val="3E5057"/>
                </a:solidFill>
              </a:rPr>
              <a:t>Непосредственно взаимодействует с гражданами.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Вопросы местного значения должны решаться на местном уровне.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Базовая модель предполагает систему согласования интересов разных уровней власти, но не исключает контроль со стороны вышестоящих уровней. </a:t>
            </a: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endParaRPr lang="ru-RU" sz="1200" dirty="0">
              <a:solidFill>
                <a:srgbClr val="3E5057"/>
              </a:solidFill>
            </a:endParaRPr>
          </a:p>
          <a:p>
            <a:pPr marL="182343" indent="-172834" defTabSz="1022404"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endParaRPr lang="ru-RU" sz="1200" dirty="0">
              <a:solidFill>
                <a:srgbClr val="3E5057"/>
              </a:solidFill>
            </a:endParaRPr>
          </a:p>
          <a:p>
            <a:pPr marL="9515" defTabSz="1022404">
              <a:spcBef>
                <a:spcPts val="600"/>
              </a:spcBef>
              <a:buClr>
                <a:srgbClr val="8FC54C"/>
              </a:buClr>
            </a:pPr>
            <a:r>
              <a:rPr lang="ru-RU" sz="1200" dirty="0">
                <a:solidFill>
                  <a:srgbClr val="3E5057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230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0000" y="266844"/>
            <a:ext cx="8424000" cy="307777"/>
          </a:xfrm>
        </p:spPr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60000" y="1091737"/>
            <a:ext cx="8509680" cy="46166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2343" indent="-172834" defTabSz="1022404">
              <a:lnSpc>
                <a:spcPct val="150000"/>
              </a:lnSpc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Вернуть норму в Градостроительный кодекс об обязательности разработки программы реализации генерального плана органами местного самоуправления</a:t>
            </a:r>
          </a:p>
          <a:p>
            <a:pPr marL="182343" indent="-172834" defTabSz="1022404">
              <a:lnSpc>
                <a:spcPct val="150000"/>
              </a:lnSpc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endParaRPr lang="ru-RU" sz="1200" dirty="0">
              <a:solidFill>
                <a:srgbClr val="3E5057"/>
              </a:solidFill>
            </a:endParaRPr>
          </a:p>
          <a:p>
            <a:pPr marL="182343" indent="-172834" defTabSz="1022404">
              <a:lnSpc>
                <a:spcPct val="150000"/>
              </a:lnSpc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Дополнить федеральное законодательство о стратегическом планировании нормами, обязывающие органы местного самоуправления согласовывать содержание документов стратегического планирования и содержание документов территориального планирования между собой</a:t>
            </a:r>
          </a:p>
          <a:p>
            <a:pPr marL="182343" indent="-172834" defTabSz="1022404">
              <a:lnSpc>
                <a:spcPct val="150000"/>
              </a:lnSpc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endParaRPr lang="ru-RU" sz="1200" dirty="0">
              <a:solidFill>
                <a:srgbClr val="3E5057"/>
              </a:solidFill>
            </a:endParaRPr>
          </a:p>
          <a:p>
            <a:pPr marL="182343" indent="-172834" defTabSz="1022404">
              <a:lnSpc>
                <a:spcPct val="150000"/>
              </a:lnSpc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Ввести систему федеральных грантов для городов в целях стимулирования внедрения и развития современных технологий городского планирования, в том числе выделять гранты проектами по развитию территорий, разработанных в соответствии с требованиями </a:t>
            </a:r>
            <a:r>
              <a:rPr lang="ru-RU" sz="1200" dirty="0" err="1">
                <a:solidFill>
                  <a:srgbClr val="3E5057"/>
                </a:solidFill>
              </a:rPr>
              <a:t>грантодателя</a:t>
            </a:r>
            <a:r>
              <a:rPr lang="ru-RU" sz="1200" dirty="0">
                <a:solidFill>
                  <a:srgbClr val="3E5057"/>
                </a:solidFill>
              </a:rPr>
              <a:t> (Минстрой России/АИЖК)</a:t>
            </a:r>
          </a:p>
          <a:p>
            <a:pPr marL="182343" indent="-172834" defTabSz="1022404">
              <a:lnSpc>
                <a:spcPct val="150000"/>
              </a:lnSpc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endParaRPr lang="ru-RU" sz="1200" dirty="0">
              <a:solidFill>
                <a:srgbClr val="3E5057"/>
              </a:solidFill>
            </a:endParaRPr>
          </a:p>
          <a:p>
            <a:pPr marL="182343" indent="-172834" defTabSz="1022404">
              <a:lnSpc>
                <a:spcPct val="150000"/>
              </a:lnSpc>
              <a:spcBef>
                <a:spcPts val="600"/>
              </a:spcBef>
              <a:buClr>
                <a:srgbClr val="8FC54C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3E5057"/>
                </a:solidFill>
              </a:rPr>
              <a:t>Существующее законодательство в области контроля за деятельностью застройщиков и ведению ими строительной деятельности является достаточным. Проблема заключена в повышении качества работы контролирующих и надзорных органов. Введение дополнительных контрольных и надзорных функций к уже существующим будет избыточным</a:t>
            </a:r>
          </a:p>
        </p:txBody>
      </p:sp>
    </p:spTree>
    <p:extLst>
      <p:ext uri="{BB962C8B-B14F-4D97-AF65-F5344CB8AC3E}">
        <p14:creationId xmlns:p14="http://schemas.microsoft.com/office/powerpoint/2010/main" val="23335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X5HzXASUUOKBHCjHpgf3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YoEb170ikC8X3ZPgDkhG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n.kkNIJUqs73rmWV3JA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2r2T_AGBkuguPUAL0UuH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X5HzXASUUOKBHCjHpgf3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2r2T_AGBkuguPUAL0UuH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X5HzXASUUOKBHCjHpgf3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8JtFRgGC0G9_0Un4xRMu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8JtFRgGC0G9_0Un4xRMu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8JtFRgGC0G9_0Un4xRMu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X5HzXASUUOKBHCjHpgf3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АИЖК">
      <a:dk1>
        <a:srgbClr val="3E5057"/>
      </a:dk1>
      <a:lt1>
        <a:sysClr val="window" lastClr="FFFFFF"/>
      </a:lt1>
      <a:dk2>
        <a:srgbClr val="3E5057"/>
      </a:dk2>
      <a:lt2>
        <a:srgbClr val="FFFFFF"/>
      </a:lt2>
      <a:accent1>
        <a:srgbClr val="DCDEE0"/>
      </a:accent1>
      <a:accent2>
        <a:srgbClr val="A6AAA9"/>
      </a:accent2>
      <a:accent3>
        <a:srgbClr val="7F7F7F"/>
      </a:accent3>
      <a:accent4>
        <a:srgbClr val="3E5057"/>
      </a:accent4>
      <a:accent5>
        <a:srgbClr val="A6AAA9"/>
      </a:accent5>
      <a:accent6>
        <a:srgbClr val="8FC54C"/>
      </a:accent6>
      <a:hlink>
        <a:srgbClr val="8FC54C"/>
      </a:hlink>
      <a:folHlink>
        <a:srgbClr val="3E5057"/>
      </a:folHlink>
    </a:clrScheme>
    <a:fontScheme name="Другая 3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plate_AHML_4.pptx [только чтение]" id="{683D8B4C-CCED-4A32-AB74-DC63D92A5C4B}" vid="{85563BA2-75FB-4245-8164-76E951ED826E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837</Words>
  <Application>Microsoft Office PowerPoint</Application>
  <PresentationFormat>Экран (4:3)</PresentationFormat>
  <Paragraphs>77</Paragraphs>
  <Slides>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1_Тема Office</vt:lpstr>
      <vt:lpstr>think-cell Slide</vt:lpstr>
      <vt:lpstr>Анализ зарубежного опыта распределения полномочий в области градостроительной деятельности и подготовка рекомендаций для России</vt:lpstr>
      <vt:lpstr>Презентация PowerPoint</vt:lpstr>
      <vt:lpstr>Презентация PowerPoint</vt:lpstr>
      <vt:lpstr>При реализации жилищной политики ОЭСР рекомендует ориентироваться на принцип субсидиарности: делегирование полномочий по имплементации жилищной политики на субнациональные уровни (регионы, агломерации, города)  при сохранении за верхними уровнями власти контрольно-надзорных функций</vt:lpstr>
      <vt:lpstr>Выводы из анализа территориальных обзоров ОЭСР и обзоров городской политики </vt:lpstr>
      <vt:lpstr>Презентация PowerPoint</vt:lpstr>
      <vt:lpstr>Две модели распределения полномочий в Российской Федерации</vt:lpstr>
      <vt:lpstr>Рекомендации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лучшего опыта и рекомендаций ОЭСР по сбору и распространению статистики в жилищной сфере: выявление, систематизация и анализ рекомендаций и стандартов ОЭСР по сбору и распространению статистики в жилищной сфере. Формирование перечня основных проблем в области несоответствия статистики в жилищной сфере между ОЭСР и Российской Федерацией</dc:title>
  <dc:creator>Студент НИУ ВШЭ</dc:creator>
  <cp:lastModifiedBy>Студент НИУ ВШЭ</cp:lastModifiedBy>
  <cp:revision>3</cp:revision>
  <dcterms:created xsi:type="dcterms:W3CDTF">2017-07-11T11:10:14Z</dcterms:created>
  <dcterms:modified xsi:type="dcterms:W3CDTF">2017-07-11T11:14:54Z</dcterms:modified>
</cp:coreProperties>
</file>