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1CE48-7D9F-4C72-B3DE-E956B68D45BE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DBD72-9417-41F0-B248-8AFC22438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013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4588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DD2EA-510C-4894-994B-5013F2A4AF6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20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0D7-D652-4D45-BAF5-A3581294CDA4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E1B-1665-46E8-ABA8-F51128254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49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0D7-D652-4D45-BAF5-A3581294CDA4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E1B-1665-46E8-ABA8-F51128254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58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0D7-D652-4D45-BAF5-A3581294CDA4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E1B-1665-46E8-ABA8-F51128254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619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 №2 (фирменный узор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Инфографика\ВШЭ\00_Презентации и материалы\Материалы для наших презентаций\Материалы для экспериментов-09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Holder 2"/>
          <p:cNvSpPr>
            <a:spLocks noGrp="1"/>
          </p:cNvSpPr>
          <p:nvPr>
            <p:ph type="title"/>
          </p:nvPr>
        </p:nvSpPr>
        <p:spPr>
          <a:xfrm>
            <a:off x="1109528" y="1152843"/>
            <a:ext cx="6925142" cy="1912620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00" b="1" i="0">
                <a:solidFill>
                  <a:schemeClr val="bg1"/>
                </a:solidFill>
                <a:latin typeface="+mj-lt"/>
                <a:cs typeface="Myriad Pro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dirty="0"/>
          </a:p>
        </p:txBody>
      </p:sp>
      <p:sp>
        <p:nvSpPr>
          <p:cNvPr id="12" name="Текст 3"/>
          <p:cNvSpPr>
            <a:spLocks noGrp="1"/>
          </p:cNvSpPr>
          <p:nvPr>
            <p:ph type="body" sz="quarter" idx="10" hasCustomPrompt="1"/>
          </p:nvPr>
        </p:nvSpPr>
        <p:spPr>
          <a:xfrm>
            <a:off x="2817812" y="3950971"/>
            <a:ext cx="3505200" cy="369332"/>
          </a:xfrm>
          <a:prstGeom prst="rect">
            <a:avLst/>
          </a:prstGeom>
        </p:spPr>
        <p:txBody>
          <a:bodyPr lIns="87172" tIns="43587" rIns="87172" bIns="43587"/>
          <a:lstStyle>
            <a:lvl1pPr marL="0" indent="0" algn="ctr">
              <a:buNone/>
              <a:defRPr sz="25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 smtClean="0"/>
              <a:t>Иванов И.И.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quarter" idx="12"/>
          </p:nvPr>
        </p:nvSpPr>
        <p:spPr>
          <a:xfrm>
            <a:off x="5446719" y="6157248"/>
            <a:ext cx="3557587" cy="369332"/>
          </a:xfrm>
          <a:prstGeom prst="rect">
            <a:avLst/>
          </a:prstGeom>
        </p:spPr>
        <p:txBody>
          <a:bodyPr lIns="87172" tIns="43587" rIns="87172" bIns="43587" anchor="ctr"/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9" name="Picture 3" descr="D:\Инфографика\ВШЭ\00_Презентации и материалы\Материалы для наших презентаций\Логотип\Лого для легкой презентации5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887" y="4895877"/>
            <a:ext cx="2077084" cy="163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213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06782" y="274644"/>
            <a:ext cx="7719060" cy="639763"/>
          </a:xfrm>
          <a:prstGeom prst="rect">
            <a:avLst/>
          </a:prstGeom>
        </p:spPr>
        <p:txBody>
          <a:bodyPr lIns="87172" tIns="43587" rIns="87172" bIns="43587" anchor="ctr"/>
          <a:lstStyle>
            <a:lvl1pPr algn="l">
              <a:defRPr sz="2500" b="1"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610634" y="6570981"/>
            <a:ext cx="381001" cy="193040"/>
          </a:xfrm>
          <a:prstGeom prst="rect">
            <a:avLst/>
          </a:prstGeom>
        </p:spPr>
        <p:txBody>
          <a:bodyPr/>
          <a:lstStyle>
            <a:lvl1pPr algn="r">
              <a:defRPr sz="900">
                <a:latin typeface="Myriad Pro" pitchFamily="34" charset="0"/>
                <a:cs typeface="Myriad Arabic" pitchFamily="50" charset="-78"/>
              </a:defRPr>
            </a:lvl1pPr>
          </a:lstStyle>
          <a:p>
            <a:pPr marL="26234"/>
            <a:fld id="{81D60167-4931-47E6-BA6A-407CBD079E47}" type="slidenum">
              <a:rPr lang="ru-RU" smtClean="0"/>
              <a:pPr marL="26234"/>
              <a:t>‹#›</a:t>
            </a:fld>
            <a:endParaRPr lang="ru-RU" dirty="0"/>
          </a:p>
        </p:txBody>
      </p:sp>
      <p:pic>
        <p:nvPicPr>
          <p:cNvPr id="7" name="Picture 4" descr="D:\Инфографика\ВШЭ\00_Презентации и материалы\Материалы для наших презентаций\Логотип\LOGO-01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20" y="232317"/>
            <a:ext cx="670831" cy="8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464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0D7-D652-4D45-BAF5-A3581294CDA4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E1B-1665-46E8-ABA8-F51128254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25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0D7-D652-4D45-BAF5-A3581294CDA4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E1B-1665-46E8-ABA8-F51128254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87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0D7-D652-4D45-BAF5-A3581294CDA4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E1B-1665-46E8-ABA8-F51128254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55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0D7-D652-4D45-BAF5-A3581294CDA4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E1B-1665-46E8-ABA8-F51128254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0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0D7-D652-4D45-BAF5-A3581294CDA4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E1B-1665-46E8-ABA8-F51128254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68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0D7-D652-4D45-BAF5-A3581294CDA4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E1B-1665-46E8-ABA8-F51128254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89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0D7-D652-4D45-BAF5-A3581294CDA4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E1B-1665-46E8-ABA8-F51128254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89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0D7-D652-4D45-BAF5-A3581294CDA4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E1B-1665-46E8-ABA8-F51128254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28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C40D7-D652-4D45-BAF5-A3581294CDA4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CBE1B-1665-46E8-ABA8-F51128254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39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9363" y="785648"/>
            <a:ext cx="7885301" cy="2386644"/>
          </a:xfrm>
        </p:spPr>
        <p:txBody>
          <a:bodyPr>
            <a:noAutofit/>
          </a:bodyPr>
          <a:lstStyle/>
          <a:p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Аналитическая справка по текущему состоянию и перспективам сотрудничества РФ с ОЭСР, </a:t>
            </a:r>
            <a:r>
              <a:rPr lang="ru-RU" sz="1900">
                <a:latin typeface="Calibri" panose="020F0502020204030204" pitchFamily="34" charset="0"/>
                <a:cs typeface="Calibri" panose="020F0502020204030204" pitchFamily="34" charset="0"/>
              </a:rPr>
              <a:t>особенностям </a:t>
            </a:r>
            <a:r>
              <a:rPr lang="ru-RU" sz="1900" smtClean="0">
                <a:latin typeface="Calibri" panose="020F0502020204030204" pitchFamily="34" charset="0"/>
                <a:cs typeface="Calibri" panose="020F0502020204030204" pitchFamily="34" charset="0"/>
              </a:rPr>
              <a:t>нормативно-правовой 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базы ОЭСР и возможностям использования потенциала ОЭСР как одной из ведущих </a:t>
            </a:r>
            <a:r>
              <a:rPr lang="ru-RU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think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tank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 с учетом стратегических задач АИЖК</a:t>
            </a:r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(карта государственной активности в сфере взаимодействия с ОЭСР)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49101" y="3263756"/>
            <a:ext cx="8445815" cy="944739"/>
          </a:xfrm>
        </p:spPr>
        <p:txBody>
          <a:bodyPr>
            <a:normAutofit lnSpcReduction="10000"/>
          </a:bodyPr>
          <a:lstStyle/>
          <a:p>
            <a:pPr defTabSz="472176" fontAlgn="base">
              <a:spcBef>
                <a:spcPct val="0"/>
              </a:spcBef>
              <a:spcAft>
                <a:spcPts val="621"/>
              </a:spcAft>
            </a:pPr>
            <a:r>
              <a:rPr lang="ru-RU" sz="1600" b="1" dirty="0">
                <a:latin typeface="Calibri" panose="020F0502020204030204" pitchFamily="34" charset="0"/>
                <a:ea typeface="MS PGothic"/>
                <a:cs typeface="Calibri" panose="020F0502020204030204" pitchFamily="34" charset="0"/>
              </a:rPr>
              <a:t>Научно-исследовательские работы по теме</a:t>
            </a:r>
          </a:p>
          <a:p>
            <a:pPr defTabSz="472176" fontAlgn="base">
              <a:spcBef>
                <a:spcPct val="0"/>
              </a:spcBef>
              <a:spcAft>
                <a:spcPts val="621"/>
              </a:spcAft>
            </a:pPr>
            <a:r>
              <a:rPr lang="ru-RU" sz="1600" b="1" dirty="0">
                <a:latin typeface="Calibri" panose="020F0502020204030204" pitchFamily="34" charset="0"/>
                <a:ea typeface="MS PGothic"/>
                <a:cs typeface="Calibri" panose="020F0502020204030204" pitchFamily="34" charset="0"/>
              </a:rPr>
              <a:t>«ПРИКЛАДНЫЕ НАУЧНЫЕ ИССЛЕДОВАНИЯ В ЖИЛИЩНОЙ СФЕРЕ»</a:t>
            </a:r>
            <a:endParaRPr lang="en-US" sz="1600" b="1" dirty="0">
              <a:latin typeface="Calibri" panose="020F0502020204030204" pitchFamily="34" charset="0"/>
              <a:ea typeface="MS PGothic"/>
              <a:cs typeface="Calibri" panose="020F0502020204030204" pitchFamily="34" charset="0"/>
            </a:endParaRPr>
          </a:p>
          <a:p>
            <a:pPr defTabSz="472176" fontAlgn="base">
              <a:spcBef>
                <a:spcPct val="0"/>
              </a:spcBef>
              <a:spcAft>
                <a:spcPts val="621"/>
              </a:spcAft>
            </a:pPr>
            <a:r>
              <a:rPr lang="ru-RU" sz="1600" b="1" dirty="0">
                <a:latin typeface="Calibri" panose="020F0502020204030204" pitchFamily="34" charset="0"/>
                <a:ea typeface="MS PGothic"/>
                <a:cs typeface="Calibri" panose="020F0502020204030204" pitchFamily="34" charset="0"/>
              </a:rPr>
              <a:t>Направление: «Изучение и имплементация практики ОЭСР в жилищной сфере»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/>
          </p:nvPr>
        </p:nvSpPr>
        <p:spPr>
          <a:xfrm>
            <a:off x="7194939" y="5547355"/>
            <a:ext cx="1749207" cy="300082"/>
          </a:xfrm>
        </p:spPr>
        <p:txBody>
          <a:bodyPr>
            <a:normAutofit fontScale="70000" lnSpcReduction="20000"/>
          </a:bodyPr>
          <a:lstStyle/>
          <a:p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  <a:b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мая 2017 г.</a:t>
            </a: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387165" y="5547350"/>
            <a:ext cx="3087566" cy="400110"/>
          </a:xfrm>
          <a:prstGeom prst="rect">
            <a:avLst/>
          </a:prstGeom>
        </p:spPr>
        <p:txBody>
          <a:bodyPr lIns="87172" tIns="43587" rIns="87172" bIns="43587"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Институт статистических исследований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и экономики знаний НИУ ВШЭ</a:t>
            </a:r>
          </a:p>
        </p:txBody>
      </p:sp>
    </p:spTree>
    <p:extLst>
      <p:ext uri="{BB962C8B-B14F-4D97-AF65-F5344CB8AC3E}">
        <p14:creationId xmlns:p14="http://schemas.microsoft.com/office/powerpoint/2010/main" val="8537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3213878" y="217277"/>
            <a:ext cx="5930122" cy="9943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242" tIns="32621" rIns="65242" bIns="32621" rtlCol="0" anchor="ctr"/>
          <a:lstStyle/>
          <a:p>
            <a:r>
              <a:rPr lang="ru-RU" sz="1300" dirty="0">
                <a:latin typeface="Calibri Light" panose="020F0302020204030204" pitchFamily="34" charset="0"/>
              </a:rPr>
              <a:t>Организация экономического сотрудничества и развития (ОЭСР) занимает особое место в системе международных институтов и представляет собой успешный пример постоянного развития в ответ на изменения в мировом экономическом и политическом контексте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49" y="228682"/>
            <a:ext cx="2966357" cy="89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-27467" y="-20734"/>
            <a:ext cx="8787882" cy="208840"/>
          </a:xfrm>
          <a:prstGeom prst="rect">
            <a:avLst/>
          </a:prstGeom>
          <a:noFill/>
        </p:spPr>
        <p:txBody>
          <a:bodyPr wrap="square" lIns="65242" tIns="32621" rIns="65242" bIns="32621" rtlCol="0">
            <a:spAutoFit/>
          </a:bodyPr>
          <a:lstStyle/>
          <a:p>
            <a:r>
              <a:rPr lang="ru-RU" sz="900" dirty="0">
                <a:solidFill>
                  <a:schemeClr val="bg1"/>
                </a:solidFill>
                <a:latin typeface="Calibri Light" panose="020F0302020204030204" pitchFamily="34" charset="0"/>
              </a:rPr>
              <a:t>Институт статистических исследований и экономики знаний НИУ ВШЭ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5248" y="1244107"/>
            <a:ext cx="4009464" cy="1758707"/>
          </a:xfrm>
          <a:prstGeom prst="rect">
            <a:avLst/>
          </a:prstGeom>
          <a:noFill/>
        </p:spPr>
        <p:txBody>
          <a:bodyPr wrap="square" lIns="65242" tIns="32621" rIns="65242" bIns="32621" rtlCol="0">
            <a:spAutoFit/>
          </a:bodyPr>
          <a:lstStyle/>
          <a:p>
            <a:pPr marL="244661" indent="-244661" algn="just">
              <a:buFont typeface="+mj-lt"/>
              <a:buAutoNum type="arabicPeriod"/>
            </a:pPr>
            <a:r>
              <a:rPr lang="ru-RU" sz="1100" dirty="0"/>
              <a:t>Опыт  работы, эволюция от  регионального  института  (ОЕЭС) к  глобальному  институту </a:t>
            </a:r>
          </a:p>
          <a:p>
            <a:pPr marL="244661" indent="-244661" algn="just">
              <a:buFont typeface="+mj-lt"/>
              <a:buAutoNum type="arabicPeriod"/>
            </a:pPr>
            <a:r>
              <a:rPr lang="ru-RU" sz="1100" dirty="0"/>
              <a:t>Курс на последовательное   расширение и глобальное   партнерство</a:t>
            </a:r>
          </a:p>
          <a:p>
            <a:pPr marL="244661" indent="-244661" algn="just">
              <a:buFont typeface="+mj-lt"/>
              <a:buAutoNum type="arabicPeriod"/>
            </a:pPr>
            <a:r>
              <a:rPr lang="ru-RU" sz="1100" dirty="0"/>
              <a:t>«Мягкий» характер международного права и новые   инструменты регулирования</a:t>
            </a:r>
          </a:p>
          <a:p>
            <a:pPr marL="244661" indent="-244661" algn="just">
              <a:buFont typeface="+mj-lt"/>
              <a:buAutoNum type="arabicPeriod"/>
            </a:pPr>
            <a:r>
              <a:rPr lang="ru-RU" sz="1100" dirty="0"/>
              <a:t>Механизмы  взаимного мониторинга  (</a:t>
            </a:r>
            <a:r>
              <a:rPr lang="ru-RU" sz="1100" dirty="0" err="1"/>
              <a:t>peer-review</a:t>
            </a:r>
            <a:r>
              <a:rPr lang="ru-RU" sz="1100" dirty="0"/>
              <a:t>)</a:t>
            </a:r>
          </a:p>
          <a:p>
            <a:pPr marL="244661" indent="-244661" algn="just">
              <a:buFont typeface="+mj-lt"/>
              <a:buAutoNum type="arabicPeriod"/>
            </a:pPr>
            <a:r>
              <a:rPr lang="ru-RU" sz="1100" dirty="0"/>
              <a:t>Статус глобального аналитического центра (</a:t>
            </a:r>
            <a:r>
              <a:rPr lang="ru-RU" sz="1100" dirty="0" err="1"/>
              <a:t>think</a:t>
            </a:r>
            <a:r>
              <a:rPr lang="ru-RU" sz="1100" dirty="0"/>
              <a:t>  </a:t>
            </a:r>
            <a:r>
              <a:rPr lang="ru-RU" sz="1100" dirty="0" err="1"/>
              <a:t>tank</a:t>
            </a:r>
            <a:r>
              <a:rPr lang="ru-RU" sz="1100" dirty="0"/>
              <a:t>) и  его продукты деятельности — источник лучшего опыта социально-экономической политики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5248" y="3493075"/>
            <a:ext cx="4009464" cy="1250875"/>
          </a:xfrm>
          <a:prstGeom prst="rect">
            <a:avLst/>
          </a:prstGeom>
          <a:noFill/>
        </p:spPr>
        <p:txBody>
          <a:bodyPr wrap="square" lIns="65242" tIns="32621" rIns="65242" bIns="32621" numCol="1" rtlCol="0">
            <a:spAutoFit/>
          </a:bodyPr>
          <a:lstStyle/>
          <a:p>
            <a:pPr marL="203883" indent="-203883" algn="just">
              <a:buFont typeface="Arial" panose="020B0604020202020204" pitchFamily="34" charset="0"/>
              <a:buChar char="•"/>
            </a:pPr>
            <a:r>
              <a:rPr lang="ru-RU" sz="1100" dirty="0"/>
              <a:t>лучшие международные  практики  и  политические   рекомендации  для стран</a:t>
            </a:r>
          </a:p>
          <a:p>
            <a:pPr marL="203883" indent="-203883" algn="just">
              <a:buFont typeface="Arial" panose="020B0604020202020204" pitchFamily="34" charset="0"/>
              <a:buChar char="•"/>
            </a:pPr>
            <a:r>
              <a:rPr lang="ru-RU" sz="1100" dirty="0"/>
              <a:t>авторитетные статистические данные и стандарты  статистического  наблюдения</a:t>
            </a:r>
          </a:p>
          <a:p>
            <a:pPr marL="203883" indent="-203883" algn="just">
              <a:buFont typeface="Arial" panose="020B0604020202020204" pitchFamily="34" charset="0"/>
              <a:buChar char="•"/>
            </a:pPr>
            <a:r>
              <a:rPr lang="ru-RU" sz="1100" dirty="0"/>
              <a:t>передовые   методологии  исследований</a:t>
            </a:r>
          </a:p>
          <a:p>
            <a:pPr marL="203883" indent="-203883" algn="just">
              <a:buFont typeface="Arial" panose="020B0604020202020204" pitchFamily="34" charset="0"/>
              <a:buChar char="•"/>
            </a:pPr>
            <a:r>
              <a:rPr lang="ru-RU" sz="1100" dirty="0"/>
              <a:t>результаты политического и экспертного диалога на разных  уровнях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5248" y="5158921"/>
            <a:ext cx="8525004" cy="1420153"/>
          </a:xfrm>
          <a:prstGeom prst="rect">
            <a:avLst/>
          </a:prstGeom>
          <a:noFill/>
        </p:spPr>
        <p:txBody>
          <a:bodyPr wrap="square" lIns="65242" tIns="32621" rIns="65242" bIns="32621" numCol="2" rtlCol="0">
            <a:spAutoFit/>
          </a:bodyPr>
          <a:lstStyle/>
          <a:p>
            <a:pPr marL="203883" indent="-203883">
              <a:buFont typeface="Arial" panose="020B0604020202020204" pitchFamily="34" charset="0"/>
              <a:buChar char="•"/>
            </a:pPr>
            <a:r>
              <a:rPr lang="ru-RU" sz="1100" dirty="0"/>
              <a:t>Региональное и территориальное развитие</a:t>
            </a:r>
          </a:p>
          <a:p>
            <a:pPr marL="203883" indent="-203883">
              <a:buFont typeface="Arial" panose="020B0604020202020204" pitchFamily="34" charset="0"/>
              <a:buChar char="•"/>
            </a:pPr>
            <a:r>
              <a:rPr lang="ru-RU" sz="1100" dirty="0"/>
              <a:t>Экология и зеленый рост</a:t>
            </a:r>
          </a:p>
          <a:p>
            <a:pPr marL="203883" indent="-203883">
              <a:buFont typeface="Arial" panose="020B0604020202020204" pitchFamily="34" charset="0"/>
              <a:buChar char="•"/>
            </a:pPr>
            <a:r>
              <a:rPr lang="ru-RU" sz="1100" dirty="0"/>
              <a:t>Социальные вопросы и инклюзивный рост</a:t>
            </a:r>
          </a:p>
          <a:p>
            <a:pPr marL="203883" indent="-203883">
              <a:buFont typeface="Arial" panose="020B0604020202020204" pitchFamily="34" charset="0"/>
              <a:buChar char="•"/>
            </a:pPr>
            <a:r>
              <a:rPr lang="ru-RU" sz="1100" dirty="0"/>
              <a:t>Отходы</a:t>
            </a:r>
          </a:p>
          <a:p>
            <a:pPr marL="203883" indent="-203883">
              <a:buFont typeface="Arial" panose="020B0604020202020204" pitchFamily="34" charset="0"/>
              <a:buChar char="•"/>
            </a:pPr>
            <a:r>
              <a:rPr lang="ru-RU" sz="1100" dirty="0"/>
              <a:t>Конкуренция</a:t>
            </a:r>
          </a:p>
          <a:p>
            <a:pPr marL="203883" indent="-203883">
              <a:buFont typeface="Arial" panose="020B0604020202020204" pitchFamily="34" charset="0"/>
              <a:buChar char="•"/>
            </a:pPr>
            <a:r>
              <a:rPr lang="ru-RU" sz="1100" dirty="0"/>
              <a:t>Потребительская политика</a:t>
            </a:r>
          </a:p>
          <a:p>
            <a:pPr marL="203883" indent="-203883">
              <a:buFont typeface="Arial" panose="020B0604020202020204" pitchFamily="34" charset="0"/>
              <a:buChar char="•"/>
            </a:pPr>
            <a:r>
              <a:rPr lang="ru-RU" sz="1100" dirty="0"/>
              <a:t>Образование </a:t>
            </a:r>
          </a:p>
          <a:p>
            <a:pPr marL="203883" indent="-203883">
              <a:buFont typeface="Arial" panose="020B0604020202020204" pitchFamily="34" charset="0"/>
              <a:buChar char="•"/>
            </a:pPr>
            <a:r>
              <a:rPr lang="ru-RU" sz="1100" dirty="0"/>
              <a:t>Занятость и миграция, рынок труда</a:t>
            </a:r>
          </a:p>
          <a:p>
            <a:pPr marL="203883" indent="-203883">
              <a:buFont typeface="Arial" panose="020B0604020202020204" pitchFamily="34" charset="0"/>
              <a:buChar char="•"/>
            </a:pPr>
            <a:r>
              <a:rPr lang="ru-RU" sz="1100" dirty="0"/>
              <a:t>Энергетика</a:t>
            </a:r>
          </a:p>
          <a:p>
            <a:pPr marL="203883" indent="-203883">
              <a:buFont typeface="Arial" panose="020B0604020202020204" pitchFamily="34" charset="0"/>
              <a:buChar char="•"/>
            </a:pPr>
            <a:r>
              <a:rPr lang="ru-RU" sz="1100" dirty="0"/>
              <a:t>Инвестиции</a:t>
            </a:r>
          </a:p>
          <a:p>
            <a:pPr marL="203883" indent="-203883">
              <a:buFont typeface="Arial" panose="020B0604020202020204" pitchFamily="34" charset="0"/>
              <a:buChar char="•"/>
            </a:pPr>
            <a:r>
              <a:rPr lang="ru-RU" sz="1100" dirty="0"/>
              <a:t>Научно-технологическая и инновационная политика</a:t>
            </a:r>
          </a:p>
          <a:p>
            <a:pPr marL="203883" indent="-203883">
              <a:buFont typeface="Arial" panose="020B0604020202020204" pitchFamily="34" charset="0"/>
              <a:buChar char="•"/>
            </a:pPr>
            <a:r>
              <a:rPr lang="ru-RU" sz="1100" dirty="0"/>
              <a:t>Государственное управление </a:t>
            </a:r>
          </a:p>
          <a:p>
            <a:pPr marL="203883" indent="-203883">
              <a:buFont typeface="Arial" panose="020B0604020202020204" pitchFamily="34" charset="0"/>
              <a:buChar char="•"/>
            </a:pPr>
            <a:r>
              <a:rPr lang="ru-RU" sz="1100" dirty="0"/>
              <a:t>Корпоративное управление</a:t>
            </a:r>
          </a:p>
          <a:p>
            <a:pPr marL="203883" indent="-203883">
              <a:buFont typeface="Arial" panose="020B0604020202020204" pitchFamily="34" charset="0"/>
              <a:buChar char="•"/>
            </a:pPr>
            <a:r>
              <a:rPr lang="ru-RU" sz="1100" dirty="0"/>
              <a:t>Налоги</a:t>
            </a:r>
          </a:p>
          <a:p>
            <a:pPr marL="203883" indent="-203883">
              <a:buFont typeface="Arial" panose="020B0604020202020204" pitchFamily="34" charset="0"/>
              <a:buChar char="•"/>
            </a:pPr>
            <a:r>
              <a:rPr lang="ru-RU" sz="1100" dirty="0"/>
              <a:t>Статистика</a:t>
            </a:r>
          </a:p>
        </p:txBody>
      </p:sp>
      <p:grpSp>
        <p:nvGrpSpPr>
          <p:cNvPr id="36" name="Группа 35"/>
          <p:cNvGrpSpPr/>
          <p:nvPr/>
        </p:nvGrpSpPr>
        <p:grpSpPr>
          <a:xfrm>
            <a:off x="4676736" y="1398052"/>
            <a:ext cx="213325" cy="1528847"/>
            <a:chOff x="6241894" y="3632402"/>
            <a:chExt cx="464457" cy="3657600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>
              <a:off x="6241894" y="3632402"/>
              <a:ext cx="464457" cy="1828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6241894" y="5461202"/>
              <a:ext cx="464457" cy="1828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395249" y="3207276"/>
            <a:ext cx="1304997" cy="285793"/>
          </a:xfrm>
          <a:prstGeom prst="rect">
            <a:avLst/>
          </a:prstGeom>
          <a:noFill/>
        </p:spPr>
        <p:txBody>
          <a:bodyPr wrap="square" lIns="65242" tIns="32621" rIns="65242" bIns="32621" rtlCol="0">
            <a:spAutoFit/>
          </a:bodyPr>
          <a:lstStyle/>
          <a:p>
            <a:r>
              <a:rPr lang="ru-RU" sz="1400" b="1" spc="71" dirty="0"/>
              <a:t>Продукты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95249" y="4919434"/>
            <a:ext cx="8354807" cy="285793"/>
          </a:xfrm>
          <a:prstGeom prst="rect">
            <a:avLst/>
          </a:prstGeom>
          <a:noFill/>
        </p:spPr>
        <p:txBody>
          <a:bodyPr wrap="square" lIns="65242" tIns="32621" rIns="65242" bIns="32621" rtlCol="0">
            <a:spAutoFit/>
          </a:bodyPr>
          <a:lstStyle/>
          <a:p>
            <a:r>
              <a:rPr lang="ru-RU" sz="1400" b="1" spc="71" dirty="0"/>
              <a:t>Направления работ ОЭСР, которые заслуживают особого внимания АИЖК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95249" y="993954"/>
            <a:ext cx="2984507" cy="285793"/>
          </a:xfrm>
          <a:prstGeom prst="rect">
            <a:avLst/>
          </a:prstGeom>
          <a:noFill/>
        </p:spPr>
        <p:txBody>
          <a:bodyPr wrap="square" lIns="65242" tIns="32621" rIns="65242" bIns="32621" rtlCol="0">
            <a:spAutoFit/>
          </a:bodyPr>
          <a:lstStyle/>
          <a:p>
            <a:r>
              <a:rPr lang="ru-RU" sz="1400" b="1" spc="71" dirty="0"/>
              <a:t>Авторитет ОЭСР определяют</a:t>
            </a: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395248" y="3079102"/>
            <a:ext cx="83651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95248" y="4805266"/>
            <a:ext cx="83651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95982" y="3493075"/>
            <a:ext cx="4154081" cy="1250875"/>
          </a:xfrm>
          <a:prstGeom prst="rect">
            <a:avLst/>
          </a:prstGeom>
          <a:noFill/>
        </p:spPr>
        <p:txBody>
          <a:bodyPr wrap="square" lIns="65242" tIns="32621" rIns="65242" bIns="32621" rtlCol="0">
            <a:spAutoFit/>
          </a:bodyPr>
          <a:lstStyle/>
          <a:p>
            <a:pPr marL="203883" indent="-203883" algn="just">
              <a:buFont typeface="Arial" panose="020B0604020202020204" pitchFamily="34" charset="0"/>
              <a:buChar char="•"/>
            </a:pPr>
            <a:r>
              <a:rPr lang="ru-RU" sz="1100" dirty="0"/>
              <a:t>«мягкое» международное право: более 200 международных регуляторных  инструментов</a:t>
            </a:r>
          </a:p>
          <a:p>
            <a:pPr marL="203883" indent="-203883" algn="just">
              <a:buFont typeface="Arial" panose="020B0604020202020204" pitchFamily="34" charset="0"/>
              <a:buChar char="•"/>
            </a:pPr>
            <a:r>
              <a:rPr lang="ru-RU" sz="1100" dirty="0"/>
              <a:t>новые стратегические,  горизонтальные направления работы   ОЭСР (Инновационная стратегия  ОЭСР,  Стратегия  «зеленого»  роста,  Стратегия навыков,  Новые  подходы  к экономическим  вызовам,  предложения   по  стратегии  развитии  ОЭСР  «21  </a:t>
            </a:r>
            <a:r>
              <a:rPr lang="ru-RU" sz="1100" dirty="0" err="1"/>
              <a:t>for</a:t>
            </a:r>
            <a:r>
              <a:rPr lang="ru-RU" sz="1100" dirty="0"/>
              <a:t> 21»)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087" y="1001486"/>
            <a:ext cx="3593327" cy="203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63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5" y="137797"/>
            <a:ext cx="1155464" cy="103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2572" y="166237"/>
            <a:ext cx="1107518" cy="9943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242" tIns="32621" rIns="65242" bIns="32621" rtlCol="0" anchor="ctr"/>
          <a:lstStyle/>
          <a:p>
            <a:pPr algn="ctr"/>
            <a:endParaRPr lang="ru-RU" sz="1100"/>
          </a:p>
        </p:txBody>
      </p:sp>
      <p:sp>
        <p:nvSpPr>
          <p:cNvPr id="17" name="TextBox 16"/>
          <p:cNvSpPr txBox="1"/>
          <p:nvPr/>
        </p:nvSpPr>
        <p:spPr>
          <a:xfrm>
            <a:off x="-27467" y="-20734"/>
            <a:ext cx="8787882" cy="208840"/>
          </a:xfrm>
          <a:prstGeom prst="rect">
            <a:avLst/>
          </a:prstGeom>
          <a:noFill/>
        </p:spPr>
        <p:txBody>
          <a:bodyPr wrap="square" lIns="65242" tIns="32621" rIns="65242" bIns="32621" rtlCol="0">
            <a:spAutoFit/>
          </a:bodyPr>
          <a:lstStyle/>
          <a:p>
            <a:r>
              <a:rPr lang="ru-RU" sz="900" dirty="0">
                <a:solidFill>
                  <a:schemeClr val="bg1"/>
                </a:solidFill>
                <a:latin typeface="Calibri Light" panose="020F0302020204030204" pitchFamily="34" charset="0"/>
              </a:rPr>
              <a:t>Институт статистических исследований и экономики знаний НИУ ВШЭ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7152" y="3874435"/>
            <a:ext cx="8813648" cy="3231654"/>
          </a:xfrm>
          <a:prstGeom prst="rect">
            <a:avLst/>
          </a:prstGeom>
          <a:noFill/>
        </p:spPr>
        <p:txBody>
          <a:bodyPr wrap="square" lIns="65242" tIns="32621" rIns="65242" bIns="32621" numCol="2" rtlCol="0">
            <a:spAutoFit/>
          </a:bodyPr>
          <a:lstStyle/>
          <a:p>
            <a:pPr marL="122330" indent="-122330" algn="just">
              <a:buFont typeface="Arial" panose="020B0604020202020204" pitchFamily="34" charset="0"/>
              <a:buChar char="•"/>
            </a:pPr>
            <a:r>
              <a:rPr lang="ru-RU" sz="1100" dirty="0"/>
              <a:t>Последовательно реализовывать поручения Правительства Российской Федерации в части имплементации стандартов и лучших практик ОЭСР при реализации государственной программы «Обеспечение доступным и комфортным жильем и коммунальными услугами граждан Российской Федерации», приоритетных проектов</a:t>
            </a:r>
          </a:p>
          <a:p>
            <a:pPr marL="122330" indent="-122330" algn="just">
              <a:buFont typeface="Arial" panose="020B0604020202020204" pitchFamily="34" charset="0"/>
              <a:buChar char="•"/>
            </a:pPr>
            <a:r>
              <a:rPr lang="ru-RU" sz="1100" dirty="0"/>
              <a:t>Учитывать стандарты и лучшие практики ОЭСР при разработке новых документов стратегического планирования в области строительной и жилищной политики, в том числе Стратегии развития жилищной сферы до 2025 г. </a:t>
            </a:r>
          </a:p>
          <a:p>
            <a:pPr marL="122330" indent="-122330" algn="just">
              <a:buFont typeface="Arial" panose="020B0604020202020204" pitchFamily="34" charset="0"/>
              <a:buChar char="•"/>
            </a:pPr>
            <a:r>
              <a:rPr lang="ru-RU" sz="1100" dirty="0"/>
              <a:t>Необходимо обеспечить заблаговременное обсуждение и учет вопросов, входящих в сферу интересов и компетенции АИЖК в повестку заседаний подкомиссии по экономической интеграции Правительственной комиссии по экономическому развитию интеграции до конца 2017 г. </a:t>
            </a:r>
          </a:p>
          <a:p>
            <a:pPr marL="185763" indent="-122330" algn="just">
              <a:buFont typeface="Arial" panose="020B0604020202020204" pitchFamily="34" charset="0"/>
              <a:buChar char="•"/>
            </a:pPr>
            <a:r>
              <a:rPr lang="ru-RU" sz="1100" dirty="0"/>
              <a:t>Обеспечить </a:t>
            </a:r>
            <a:r>
              <a:rPr lang="ru-RU" sz="1100" dirty="0"/>
              <a:t>более полный учет интересов и задач деятельности АИЖК при реализации текущих планов, в том числе: </a:t>
            </a:r>
          </a:p>
          <a:p>
            <a:pPr marL="389649" lvl="1" indent="-203883" algn="just">
              <a:buFont typeface="Calibri Light" panose="020F0302020204030204" pitchFamily="34" charset="0"/>
              <a:buChar char="‐"/>
            </a:pPr>
            <a:r>
              <a:rPr lang="ru-RU" sz="1100" dirty="0"/>
              <a:t>Плана работы по взаимодействию РФ с ОЭСР на 2017-2018 гг. - необходим более тщательный анализ направлений работы которые могут представлять интерес и важность для АИЖК (АИЖК пока не указан в числе ответственных исполнителей)</a:t>
            </a:r>
          </a:p>
          <a:p>
            <a:pPr marL="389649" lvl="1" indent="-203883" algn="just">
              <a:buFont typeface="Calibri Light" panose="020F0302020204030204" pitchFamily="34" charset="0"/>
              <a:buChar char="‐"/>
            </a:pPr>
            <a:r>
              <a:rPr lang="ru-RU" sz="1100" dirty="0"/>
              <a:t>Плана участия ФОИВ в заседаниях рабочих органов ОЭСР в 2017 г. (с учетом ее планируемого дополнения на 2-ое полугодие 2017 г.)</a:t>
            </a:r>
          </a:p>
          <a:p>
            <a:pPr marL="389649" lvl="1" indent="-203883" algn="just">
              <a:buFont typeface="Calibri Light" panose="020F0302020204030204" pitchFamily="34" charset="0"/>
              <a:buChar char="‐"/>
            </a:pPr>
            <a:r>
              <a:rPr lang="ru-RU" sz="1100" dirty="0"/>
              <a:t>Плана законодательной работы по приведению российской нормативно-правовой базы в соответствие с нормами ОЭСР (дополнение  его новыми вопросами гармонизации, прежде всего в части гармонизации Федерального закона «Об ипотеке (залоге недвижимости)» с рекомендациями Совета ОЭСР по надлежащей практике образования в сфере финансов и осведомленности в области кредитования)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7449" y="126836"/>
            <a:ext cx="4039027" cy="712210"/>
          </a:xfrm>
          <a:prstGeom prst="rect">
            <a:avLst/>
          </a:prstGeom>
          <a:noFill/>
        </p:spPr>
        <p:txBody>
          <a:bodyPr wrap="square" lIns="65242" tIns="32621" rIns="65242" bIns="32621" rtlCol="0">
            <a:spAutoFit/>
          </a:bodyPr>
          <a:lstStyle/>
          <a:p>
            <a:r>
              <a:rPr lang="ru-RU" sz="1400" b="1" spc="71" dirty="0"/>
              <a:t>Документы – база  сотрудничество РФ и ОЭСР:</a:t>
            </a:r>
          </a:p>
          <a:p>
            <a:endParaRPr lang="ru-RU" sz="1400" b="1" spc="71" dirty="0"/>
          </a:p>
        </p:txBody>
      </p:sp>
      <p:sp>
        <p:nvSpPr>
          <p:cNvPr id="46" name="TextBox 45"/>
          <p:cNvSpPr txBox="1"/>
          <p:nvPr/>
        </p:nvSpPr>
        <p:spPr>
          <a:xfrm>
            <a:off x="217151" y="3573299"/>
            <a:ext cx="3483430" cy="285793"/>
          </a:xfrm>
          <a:prstGeom prst="rect">
            <a:avLst/>
          </a:prstGeom>
          <a:noFill/>
        </p:spPr>
        <p:txBody>
          <a:bodyPr wrap="square" lIns="65242" tIns="32621" rIns="65242" bIns="32621" rtlCol="0">
            <a:spAutoFit/>
          </a:bodyPr>
          <a:lstStyle/>
          <a:p>
            <a:r>
              <a:rPr lang="ru-RU" sz="1400" b="1"/>
              <a:t>Рекомендации:</a:t>
            </a:r>
            <a:endParaRPr lang="ru-RU" sz="1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448674" y="93859"/>
            <a:ext cx="3274263" cy="285793"/>
          </a:xfrm>
          <a:prstGeom prst="rect">
            <a:avLst/>
          </a:prstGeom>
          <a:noFill/>
        </p:spPr>
        <p:txBody>
          <a:bodyPr wrap="square" lIns="65242" tIns="32621" rIns="65242" bIns="32621" rtlCol="0">
            <a:spAutoFit/>
          </a:bodyPr>
          <a:lstStyle/>
          <a:p>
            <a:r>
              <a:rPr lang="ru-RU" sz="1400" b="1" spc="71" dirty="0"/>
              <a:t>Интересы  и  задачи АИЖК: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7153" y="422277"/>
            <a:ext cx="3879622" cy="2605100"/>
          </a:xfrm>
          <a:prstGeom prst="rect">
            <a:avLst/>
          </a:prstGeom>
          <a:noFill/>
        </p:spPr>
        <p:txBody>
          <a:bodyPr wrap="square" lIns="65242" tIns="32621" rIns="65242" bIns="32621" rtlCol="0">
            <a:spAutoFit/>
          </a:bodyPr>
          <a:lstStyle/>
          <a:p>
            <a:pPr marL="122330" indent="-12233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ru-RU" sz="1100" dirty="0"/>
              <a:t>План законодательной работы по приведению российской нормативно-правовой базы в соответствие с нормами ОЭСР</a:t>
            </a:r>
          </a:p>
          <a:p>
            <a:pPr marL="122330" indent="-12233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ru-RU" sz="1100" dirty="0"/>
              <a:t>План участия  ФОИВ в заседаниях рабочих органов ОЭСР (в </a:t>
            </a:r>
            <a:r>
              <a:rPr lang="ru-RU" sz="1100" dirty="0" err="1"/>
              <a:t>т.ч</a:t>
            </a:r>
            <a:r>
              <a:rPr lang="ru-RU" sz="1100" dirty="0"/>
              <a:t>. 2017 г.)</a:t>
            </a:r>
          </a:p>
          <a:p>
            <a:pPr marL="122330" indent="-12233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ru-RU" sz="1100" dirty="0"/>
              <a:t>План работы по взаимодействию Российской Федерации с ОЭСР (2016 г., 2017-2018 гг.)  </a:t>
            </a:r>
          </a:p>
          <a:p>
            <a:pPr marL="122330" indent="-12233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ru-RU" sz="1100" dirty="0"/>
              <a:t>Протокол подкомиссии по экономической интеграции Правительственной комиссии по экономическому развитию и интеграции от 1 июня 2016 г. </a:t>
            </a:r>
          </a:p>
          <a:p>
            <a:pPr marL="122330" indent="-12233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ru-RU" sz="1100" dirty="0"/>
              <a:t>Протокол подкомиссии по экономической интеграции Правительственной комиссии по экономическому развитию и интеграции от 29 ноября 2016 г.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14402" y="498744"/>
            <a:ext cx="4616397" cy="1736731"/>
          </a:xfrm>
          <a:prstGeom prst="rect">
            <a:avLst/>
          </a:prstGeom>
          <a:noFill/>
        </p:spPr>
        <p:txBody>
          <a:bodyPr wrap="square" lIns="65242" tIns="32621" rIns="65242" bIns="32621" rtlCol="0">
            <a:spAutoFit/>
          </a:bodyPr>
          <a:lstStyle/>
          <a:p>
            <a:pPr algn="just">
              <a:spcAft>
                <a:spcPts val="429"/>
              </a:spcAft>
            </a:pPr>
            <a:r>
              <a:rPr lang="ru-RU" sz="900" dirty="0"/>
              <a:t>Гармонизация с нормативными документами ОЭСР в области   экологии,  "зеленого" роста,  утилизации отходов, оборота химических  веществ и др.</a:t>
            </a:r>
          </a:p>
          <a:p>
            <a:pPr algn="just">
              <a:spcAft>
                <a:spcPts val="429"/>
              </a:spcAft>
            </a:pPr>
            <a:endParaRPr lang="ru-RU" sz="400" dirty="0"/>
          </a:p>
          <a:p>
            <a:pPr algn="just">
              <a:spcAft>
                <a:spcPts val="429"/>
              </a:spcAft>
            </a:pPr>
            <a:endParaRPr lang="en-US" sz="700" dirty="0"/>
          </a:p>
          <a:p>
            <a:pPr algn="just">
              <a:spcAft>
                <a:spcPts val="429"/>
              </a:spcAft>
            </a:pPr>
            <a:r>
              <a:rPr lang="ru-RU" sz="900" dirty="0"/>
              <a:t>Обеспечить учет результатов исследований ОЭСР по зеленому росту и устойчивому развитию городов в государственных программах и национальных проектах (прямое поручение)</a:t>
            </a:r>
          </a:p>
          <a:p>
            <a:pPr algn="just">
              <a:spcAft>
                <a:spcPts val="429"/>
              </a:spcAft>
            </a:pPr>
            <a:endParaRPr lang="ru-RU" sz="500" dirty="0"/>
          </a:p>
          <a:p>
            <a:pPr algn="just">
              <a:spcAft>
                <a:spcPts val="429"/>
              </a:spcAft>
            </a:pPr>
            <a:r>
              <a:rPr lang="ru-RU" sz="900" dirty="0"/>
              <a:t>Участие  в  Комитете по  политике регионального  развития  ОЭСР и его рабочих группах  по    политике сельскохозяйственных регионов, территориальным индикаторам, политике развития городов  и других подразделениях  ОЭСР  по профильной тематике</a:t>
            </a:r>
          </a:p>
        </p:txBody>
      </p:sp>
      <p:grpSp>
        <p:nvGrpSpPr>
          <p:cNvPr id="55" name="Группа 54"/>
          <p:cNvGrpSpPr/>
          <p:nvPr/>
        </p:nvGrpSpPr>
        <p:grpSpPr>
          <a:xfrm>
            <a:off x="4187488" y="506113"/>
            <a:ext cx="89492" cy="540990"/>
            <a:chOff x="6241894" y="3632402"/>
            <a:chExt cx="464457" cy="3657600"/>
          </a:xfrm>
        </p:grpSpPr>
        <p:cxnSp>
          <p:nvCxnSpPr>
            <p:cNvPr id="57" name="Прямая соединительная линия 56"/>
            <p:cNvCxnSpPr/>
            <p:nvPr/>
          </p:nvCxnSpPr>
          <p:spPr>
            <a:xfrm>
              <a:off x="6241894" y="3632402"/>
              <a:ext cx="464457" cy="1828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flipH="1">
              <a:off x="6241894" y="5461202"/>
              <a:ext cx="464457" cy="1828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Прямая соединительная линия 69"/>
          <p:cNvCxnSpPr/>
          <p:nvPr/>
        </p:nvCxnSpPr>
        <p:spPr>
          <a:xfrm>
            <a:off x="325579" y="3564708"/>
            <a:ext cx="8591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/>
          <p:cNvGrpSpPr/>
          <p:nvPr/>
        </p:nvGrpSpPr>
        <p:grpSpPr>
          <a:xfrm>
            <a:off x="4192675" y="1040023"/>
            <a:ext cx="89492" cy="540990"/>
            <a:chOff x="6241894" y="3632402"/>
            <a:chExt cx="464457" cy="3657600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6241894" y="3632402"/>
              <a:ext cx="464457" cy="1828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6241894" y="5461202"/>
              <a:ext cx="464457" cy="1828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Группа 22"/>
          <p:cNvGrpSpPr/>
          <p:nvPr/>
        </p:nvGrpSpPr>
        <p:grpSpPr>
          <a:xfrm>
            <a:off x="4187493" y="1573933"/>
            <a:ext cx="89492" cy="540990"/>
            <a:chOff x="6241894" y="3632402"/>
            <a:chExt cx="464457" cy="3657600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6241894" y="3632402"/>
              <a:ext cx="464457" cy="1828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H="1">
              <a:off x="6241894" y="5461202"/>
              <a:ext cx="464457" cy="1828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4187488" y="2114923"/>
            <a:ext cx="89492" cy="540990"/>
            <a:chOff x="6241894" y="3632402"/>
            <a:chExt cx="464457" cy="3657600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6241894" y="3632402"/>
              <a:ext cx="464457" cy="1828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H="1">
              <a:off x="6241894" y="5461202"/>
              <a:ext cx="464457" cy="1828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28"/>
          <p:cNvGrpSpPr/>
          <p:nvPr/>
        </p:nvGrpSpPr>
        <p:grpSpPr>
          <a:xfrm>
            <a:off x="4197865" y="2655913"/>
            <a:ext cx="89492" cy="540990"/>
            <a:chOff x="6241894" y="3632402"/>
            <a:chExt cx="464457" cy="3657600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6241894" y="3632402"/>
              <a:ext cx="464457" cy="1828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6241894" y="5461202"/>
              <a:ext cx="464457" cy="1828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Прямоугольник 1"/>
          <p:cNvSpPr/>
          <p:nvPr/>
        </p:nvSpPr>
        <p:spPr>
          <a:xfrm>
            <a:off x="4448682" y="2026628"/>
            <a:ext cx="4612389" cy="1549866"/>
          </a:xfrm>
          <a:prstGeom prst="rect">
            <a:avLst/>
          </a:prstGeom>
        </p:spPr>
        <p:txBody>
          <a:bodyPr wrap="square" lIns="65242" tIns="32621" rIns="65242" bIns="32621">
            <a:spAutoFit/>
          </a:bodyPr>
          <a:lstStyle/>
          <a:p>
            <a:pPr algn="just">
              <a:spcAft>
                <a:spcPts val="429"/>
              </a:spcAft>
            </a:pPr>
            <a:r>
              <a:rPr lang="ru-RU" sz="900" dirty="0"/>
              <a:t>Обеспечить учет рекомендаций ОЭСР в сфере ипотечного жилищного  кредитования при доработке государственной программы Российской Федерации «Обеспечение доступным и комфортным жильем и коммунальными услугами граждан Российской Федерации» (прямое поручение – совместно  с Минстроем России, Минфином России, Минэкономразвития России, Банком России)</a:t>
            </a:r>
            <a:endParaRPr lang="en-US" sz="900" dirty="0"/>
          </a:p>
          <a:p>
            <a:pPr algn="just">
              <a:spcAft>
                <a:spcPts val="429"/>
              </a:spcAft>
            </a:pPr>
            <a:r>
              <a:rPr lang="ru-RU" sz="900" dirty="0"/>
              <a:t>Имплементация стандартов и лучших  практик  ОЭСР в приоритетных проектах,  в том числе: «Ипотека   и арендное  жилье»,</a:t>
            </a:r>
            <a:r>
              <a:rPr lang="en-US" sz="900" dirty="0"/>
              <a:t> </a:t>
            </a:r>
            <a:r>
              <a:rPr lang="ru-RU" sz="900" dirty="0"/>
              <a:t>«Обеспечение качества жилищно-коммунальных услуг», «Комплексное развитие моногородов», «Реформа контрольной и надзорной деятельности»  (РКНД  в строительной  сфере), «Индивидуальное малое и среднее   предпринимательство» (аренды  недвижимости, в том числе  для   коммерческих  целей)</a:t>
            </a:r>
          </a:p>
        </p:txBody>
      </p:sp>
    </p:spTree>
    <p:extLst>
      <p:ext uri="{BB962C8B-B14F-4D97-AF65-F5344CB8AC3E}">
        <p14:creationId xmlns:p14="http://schemas.microsoft.com/office/powerpoint/2010/main" val="24959607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651</Words>
  <Application>Microsoft Office PowerPoint</Application>
  <PresentationFormat>Экран (4:3)</PresentationFormat>
  <Paragraphs>62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Аналитическая справка по текущему состоянию и перспективам сотрудничества РФ с ОЭСР, особенностям нормативно-правовой базы ОЭСР и возможностям использования потенциала ОЭСР как одной из ведущих think tank с учетом стратегических задач АИЖК (карта государственной активности в сфере взаимодействия с ОЭСР)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справка по текущему состоянию и перспективам сотрудничества РФ с ОЭСР, особенностям нормативно-правой базы ОЭСР и возможностям использования потенциала ОЭСР как одной из ведущих think tank с учетом стратегических задач АИЖК (карта государственной активности в сфере взаимодействия с ОЭСР)</dc:title>
  <dc:creator>Студент НИУ ВШЭ</dc:creator>
  <cp:lastModifiedBy>Студент НИУ ВШЭ</cp:lastModifiedBy>
  <cp:revision>2</cp:revision>
  <dcterms:created xsi:type="dcterms:W3CDTF">2017-07-11T11:08:45Z</dcterms:created>
  <dcterms:modified xsi:type="dcterms:W3CDTF">2017-07-11T11:10:07Z</dcterms:modified>
</cp:coreProperties>
</file>